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3" r:id="rId4"/>
    <p:sldId id="264" r:id="rId5"/>
    <p:sldId id="291" r:id="rId6"/>
    <p:sldId id="270" r:id="rId7"/>
    <p:sldId id="271" r:id="rId8"/>
    <p:sldId id="272" r:id="rId9"/>
    <p:sldId id="286" r:id="rId10"/>
    <p:sldId id="265" r:id="rId11"/>
    <p:sldId id="290" r:id="rId12"/>
    <p:sldId id="289" r:id="rId13"/>
    <p:sldId id="287" r:id="rId14"/>
    <p:sldId id="288" r:id="rId15"/>
    <p:sldId id="292" r:id="rId16"/>
    <p:sldId id="285" r:id="rId17"/>
    <p:sldId id="268" r:id="rId18"/>
    <p:sldId id="269" r:id="rId19"/>
    <p:sldId id="262"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911" autoAdjust="0"/>
  </p:normalViewPr>
  <p:slideViewPr>
    <p:cSldViewPr snapToGrid="0" snapToObjects="1">
      <p:cViewPr>
        <p:scale>
          <a:sx n="40" d="100"/>
          <a:sy n="40" d="100"/>
        </p:scale>
        <p:origin x="1794" y="61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E39F0-B47B-44A5-B352-6632201B7BBE}" type="datetimeFigureOut">
              <a:rPr lang="es-CO" smtClean="0"/>
              <a:t>6/10/2020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37AA2-0C8E-4D95-B9AE-E66E5C03ECD7}" type="slidenum">
              <a:rPr lang="es-CO" smtClean="0"/>
              <a:t>‹Nº›</a:t>
            </a:fld>
            <a:endParaRPr lang="es-CO"/>
          </a:p>
        </p:txBody>
      </p:sp>
    </p:spTree>
    <p:extLst>
      <p:ext uri="{BB962C8B-B14F-4D97-AF65-F5344CB8AC3E}">
        <p14:creationId xmlns:p14="http://schemas.microsoft.com/office/powerpoint/2010/main" val="134769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99C2E-3BA8-524B-9239-04B76A6312E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73997B3-8757-BD4B-84DE-A8DC84C46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75DF0B0-0127-A144-A815-56396629A9F7}"/>
              </a:ext>
            </a:extLst>
          </p:cNvPr>
          <p:cNvSpPr>
            <a:spLocks noGrp="1"/>
          </p:cNvSpPr>
          <p:nvPr>
            <p:ph type="dt" sz="half" idx="10"/>
          </p:nvPr>
        </p:nvSpPr>
        <p:spPr/>
        <p:txBody>
          <a:bodyPr/>
          <a:lstStyle/>
          <a:p>
            <a:fld id="{A4A55359-3E89-DD4C-8D7F-B0EB4FF6DC6C}" type="datetimeFigureOut">
              <a:rPr lang="es-CO" smtClean="0"/>
              <a:t>6/10/2020</a:t>
            </a:fld>
            <a:endParaRPr lang="es-CO"/>
          </a:p>
        </p:txBody>
      </p:sp>
      <p:sp>
        <p:nvSpPr>
          <p:cNvPr id="5" name="Marcador de pie de página 4">
            <a:extLst>
              <a:ext uri="{FF2B5EF4-FFF2-40B4-BE49-F238E27FC236}">
                <a16:creationId xmlns:a16="http://schemas.microsoft.com/office/drawing/2014/main" id="{74666613-14DE-CD43-92AE-1BBA31C7825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6FF33F9-9E45-1643-8BFF-2B8E791A9101}"/>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201308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55E250-8181-334E-AE50-E02138C5638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9BB4B02-2146-F848-AFCA-B4010AA6F56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4B56FF8-EDF7-A845-9F41-3F4746EC4BFE}"/>
              </a:ext>
            </a:extLst>
          </p:cNvPr>
          <p:cNvSpPr>
            <a:spLocks noGrp="1"/>
          </p:cNvSpPr>
          <p:nvPr>
            <p:ph type="dt" sz="half" idx="10"/>
          </p:nvPr>
        </p:nvSpPr>
        <p:spPr/>
        <p:txBody>
          <a:bodyPr/>
          <a:lstStyle/>
          <a:p>
            <a:fld id="{A4A55359-3E89-DD4C-8D7F-B0EB4FF6DC6C}" type="datetimeFigureOut">
              <a:rPr lang="es-CO" smtClean="0"/>
              <a:t>6/10/2020</a:t>
            </a:fld>
            <a:endParaRPr lang="es-CO"/>
          </a:p>
        </p:txBody>
      </p:sp>
      <p:sp>
        <p:nvSpPr>
          <p:cNvPr id="5" name="Marcador de pie de página 4">
            <a:extLst>
              <a:ext uri="{FF2B5EF4-FFF2-40B4-BE49-F238E27FC236}">
                <a16:creationId xmlns:a16="http://schemas.microsoft.com/office/drawing/2014/main" id="{C088F412-9E83-8742-9488-9C62328AAA7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72205F0-884B-434C-B4AF-84973A0905F3}"/>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155894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44D289-7F2A-724D-8DC6-89CFF13D35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4472D92-1D68-FC44-BE52-C8627D4B105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86CCC7D-CA74-134D-9363-3343616EC0C4}"/>
              </a:ext>
            </a:extLst>
          </p:cNvPr>
          <p:cNvSpPr>
            <a:spLocks noGrp="1"/>
          </p:cNvSpPr>
          <p:nvPr>
            <p:ph type="dt" sz="half" idx="10"/>
          </p:nvPr>
        </p:nvSpPr>
        <p:spPr/>
        <p:txBody>
          <a:bodyPr/>
          <a:lstStyle/>
          <a:p>
            <a:fld id="{A4A55359-3E89-DD4C-8D7F-B0EB4FF6DC6C}" type="datetimeFigureOut">
              <a:rPr lang="es-CO" smtClean="0"/>
              <a:t>6/10/2020</a:t>
            </a:fld>
            <a:endParaRPr lang="es-CO"/>
          </a:p>
        </p:txBody>
      </p:sp>
      <p:sp>
        <p:nvSpPr>
          <p:cNvPr id="5" name="Marcador de pie de página 4">
            <a:extLst>
              <a:ext uri="{FF2B5EF4-FFF2-40B4-BE49-F238E27FC236}">
                <a16:creationId xmlns:a16="http://schemas.microsoft.com/office/drawing/2014/main" id="{78DCE886-5FE6-8142-87E3-29C7D292F43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86270E8-A40B-8A41-9C9E-C2A3D9159539}"/>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216139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E5E6C-017E-1445-90A1-457FC581DE6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40BCC88-FAB3-B049-9C87-BFD96C5A161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7B2C808-407F-104E-B9CC-778A6F418ECF}"/>
              </a:ext>
            </a:extLst>
          </p:cNvPr>
          <p:cNvSpPr>
            <a:spLocks noGrp="1"/>
          </p:cNvSpPr>
          <p:nvPr>
            <p:ph type="dt" sz="half" idx="10"/>
          </p:nvPr>
        </p:nvSpPr>
        <p:spPr/>
        <p:txBody>
          <a:bodyPr/>
          <a:lstStyle/>
          <a:p>
            <a:fld id="{A4A55359-3E89-DD4C-8D7F-B0EB4FF6DC6C}" type="datetimeFigureOut">
              <a:rPr lang="es-CO" smtClean="0"/>
              <a:t>6/10/2020</a:t>
            </a:fld>
            <a:endParaRPr lang="es-CO"/>
          </a:p>
        </p:txBody>
      </p:sp>
      <p:sp>
        <p:nvSpPr>
          <p:cNvPr id="5" name="Marcador de pie de página 4">
            <a:extLst>
              <a:ext uri="{FF2B5EF4-FFF2-40B4-BE49-F238E27FC236}">
                <a16:creationId xmlns:a16="http://schemas.microsoft.com/office/drawing/2014/main" id="{EE209140-3540-3144-BBC1-F391F0939AF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108ADE-A64A-5847-BBE9-3636610E2CA2}"/>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154658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CB49A-3B3F-BF4B-B41A-6C08182D3FE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5F9266D-5D90-BE4F-A138-A5E80B0DBA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321747-574E-5E49-9E07-F02C4A11978E}"/>
              </a:ext>
            </a:extLst>
          </p:cNvPr>
          <p:cNvSpPr>
            <a:spLocks noGrp="1"/>
          </p:cNvSpPr>
          <p:nvPr>
            <p:ph type="dt" sz="half" idx="10"/>
          </p:nvPr>
        </p:nvSpPr>
        <p:spPr/>
        <p:txBody>
          <a:bodyPr/>
          <a:lstStyle/>
          <a:p>
            <a:fld id="{A4A55359-3E89-DD4C-8D7F-B0EB4FF6DC6C}" type="datetimeFigureOut">
              <a:rPr lang="es-CO" smtClean="0"/>
              <a:t>6/10/2020</a:t>
            </a:fld>
            <a:endParaRPr lang="es-CO"/>
          </a:p>
        </p:txBody>
      </p:sp>
      <p:sp>
        <p:nvSpPr>
          <p:cNvPr id="5" name="Marcador de pie de página 4">
            <a:extLst>
              <a:ext uri="{FF2B5EF4-FFF2-40B4-BE49-F238E27FC236}">
                <a16:creationId xmlns:a16="http://schemas.microsoft.com/office/drawing/2014/main" id="{1A6EE84B-5A21-E54F-8A27-1004E41999B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651719-EF81-944E-AC28-0B2F4DC3EE97}"/>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49215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DF3A6D-8423-9D4C-96E9-516BD08E386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3861EBC-6F53-A84E-9652-D8037BB4B9A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8ABC599-9474-F04A-A559-C9B6140C60D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6BFE9F45-F83A-FB4A-93F0-7973B4DA9F91}"/>
              </a:ext>
            </a:extLst>
          </p:cNvPr>
          <p:cNvSpPr>
            <a:spLocks noGrp="1"/>
          </p:cNvSpPr>
          <p:nvPr>
            <p:ph type="dt" sz="half" idx="10"/>
          </p:nvPr>
        </p:nvSpPr>
        <p:spPr/>
        <p:txBody>
          <a:bodyPr/>
          <a:lstStyle/>
          <a:p>
            <a:fld id="{A4A55359-3E89-DD4C-8D7F-B0EB4FF6DC6C}" type="datetimeFigureOut">
              <a:rPr lang="es-CO" smtClean="0"/>
              <a:t>6/10/2020</a:t>
            </a:fld>
            <a:endParaRPr lang="es-CO"/>
          </a:p>
        </p:txBody>
      </p:sp>
      <p:sp>
        <p:nvSpPr>
          <p:cNvPr id="6" name="Marcador de pie de página 5">
            <a:extLst>
              <a:ext uri="{FF2B5EF4-FFF2-40B4-BE49-F238E27FC236}">
                <a16:creationId xmlns:a16="http://schemas.microsoft.com/office/drawing/2014/main" id="{2B4ECD18-16AF-3C43-B51E-D87D8908BD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820041D-092C-8743-AFB7-1E9BA031C7E6}"/>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9215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6D708-61F5-0044-81BD-8FFC243B4FA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1B37EB-A0F5-914E-B377-732B4E34C5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0C1F5DD-2D65-4044-B44D-8BED0CA16FD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057B19E7-8FE7-DC4F-B6BB-A955F1CD42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ED8071E-0087-AC49-A10C-D83FEB10694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6860131-39AA-A648-90CA-CBFDA0D1DE2C}"/>
              </a:ext>
            </a:extLst>
          </p:cNvPr>
          <p:cNvSpPr>
            <a:spLocks noGrp="1"/>
          </p:cNvSpPr>
          <p:nvPr>
            <p:ph type="dt" sz="half" idx="10"/>
          </p:nvPr>
        </p:nvSpPr>
        <p:spPr/>
        <p:txBody>
          <a:bodyPr/>
          <a:lstStyle/>
          <a:p>
            <a:fld id="{A4A55359-3E89-DD4C-8D7F-B0EB4FF6DC6C}" type="datetimeFigureOut">
              <a:rPr lang="es-CO" smtClean="0"/>
              <a:t>6/10/2020</a:t>
            </a:fld>
            <a:endParaRPr lang="es-CO"/>
          </a:p>
        </p:txBody>
      </p:sp>
      <p:sp>
        <p:nvSpPr>
          <p:cNvPr id="8" name="Marcador de pie de página 7">
            <a:extLst>
              <a:ext uri="{FF2B5EF4-FFF2-40B4-BE49-F238E27FC236}">
                <a16:creationId xmlns:a16="http://schemas.microsoft.com/office/drawing/2014/main" id="{02373F84-5804-8248-994D-F97397CBEB4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121E2E30-C046-A54F-85DE-83EB3F40B6AD}"/>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3063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D8BBE-47F2-DF4A-BD76-E08FA0D3405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353B192-C7ED-A34D-B04A-ADFF0EF4DE49}"/>
              </a:ext>
            </a:extLst>
          </p:cNvPr>
          <p:cNvSpPr>
            <a:spLocks noGrp="1"/>
          </p:cNvSpPr>
          <p:nvPr>
            <p:ph type="dt" sz="half" idx="10"/>
          </p:nvPr>
        </p:nvSpPr>
        <p:spPr/>
        <p:txBody>
          <a:bodyPr/>
          <a:lstStyle/>
          <a:p>
            <a:fld id="{A4A55359-3E89-DD4C-8D7F-B0EB4FF6DC6C}" type="datetimeFigureOut">
              <a:rPr lang="es-CO" smtClean="0"/>
              <a:t>6/10/2020</a:t>
            </a:fld>
            <a:endParaRPr lang="es-CO"/>
          </a:p>
        </p:txBody>
      </p:sp>
      <p:sp>
        <p:nvSpPr>
          <p:cNvPr id="4" name="Marcador de pie de página 3">
            <a:extLst>
              <a:ext uri="{FF2B5EF4-FFF2-40B4-BE49-F238E27FC236}">
                <a16:creationId xmlns:a16="http://schemas.microsoft.com/office/drawing/2014/main" id="{E78174E4-892C-8849-B9AE-7A4462FFC0D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19E1FA7-21E2-C449-96CD-D8C29CFD9CD4}"/>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101125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0E3BFE0-486D-8940-9731-22059F3DFF2D}"/>
              </a:ext>
            </a:extLst>
          </p:cNvPr>
          <p:cNvSpPr>
            <a:spLocks noGrp="1"/>
          </p:cNvSpPr>
          <p:nvPr>
            <p:ph type="dt" sz="half" idx="10"/>
          </p:nvPr>
        </p:nvSpPr>
        <p:spPr/>
        <p:txBody>
          <a:bodyPr/>
          <a:lstStyle/>
          <a:p>
            <a:fld id="{A4A55359-3E89-DD4C-8D7F-B0EB4FF6DC6C}" type="datetimeFigureOut">
              <a:rPr lang="es-CO" smtClean="0"/>
              <a:t>6/10/2020</a:t>
            </a:fld>
            <a:endParaRPr lang="es-CO"/>
          </a:p>
        </p:txBody>
      </p:sp>
      <p:sp>
        <p:nvSpPr>
          <p:cNvPr id="3" name="Marcador de pie de página 2">
            <a:extLst>
              <a:ext uri="{FF2B5EF4-FFF2-40B4-BE49-F238E27FC236}">
                <a16:creationId xmlns:a16="http://schemas.microsoft.com/office/drawing/2014/main" id="{EFF6CD70-526F-C44E-8E8E-7DAEC76F738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8F92FF53-39ED-F146-B056-8B09BF1E0723}"/>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296283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7B082-7D66-4043-866B-AE10DA2742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5C76904-9BA4-964E-A1C4-CBC99604A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590A51E-6B32-4345-9704-90349908D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8ABA50-9B5E-4743-B54E-B3FD0E4987B1}"/>
              </a:ext>
            </a:extLst>
          </p:cNvPr>
          <p:cNvSpPr>
            <a:spLocks noGrp="1"/>
          </p:cNvSpPr>
          <p:nvPr>
            <p:ph type="dt" sz="half" idx="10"/>
          </p:nvPr>
        </p:nvSpPr>
        <p:spPr/>
        <p:txBody>
          <a:bodyPr/>
          <a:lstStyle/>
          <a:p>
            <a:fld id="{A4A55359-3E89-DD4C-8D7F-B0EB4FF6DC6C}" type="datetimeFigureOut">
              <a:rPr lang="es-CO" smtClean="0"/>
              <a:t>6/10/2020</a:t>
            </a:fld>
            <a:endParaRPr lang="es-CO"/>
          </a:p>
        </p:txBody>
      </p:sp>
      <p:sp>
        <p:nvSpPr>
          <p:cNvPr id="6" name="Marcador de pie de página 5">
            <a:extLst>
              <a:ext uri="{FF2B5EF4-FFF2-40B4-BE49-F238E27FC236}">
                <a16:creationId xmlns:a16="http://schemas.microsoft.com/office/drawing/2014/main" id="{F756C09C-5391-3949-8F00-7547496CEF3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6454BA0-1A83-104F-A219-E8A9725CA63F}"/>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412348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F0A06-7D0A-FE4A-BF8A-30D472C8C9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2546660-A678-4540-91E3-AAA4A41D1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098EF94-CD2F-BC49-89BC-345C8ED7A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35DA0C-34A0-9B45-86B1-BD1BCAFEAC57}"/>
              </a:ext>
            </a:extLst>
          </p:cNvPr>
          <p:cNvSpPr>
            <a:spLocks noGrp="1"/>
          </p:cNvSpPr>
          <p:nvPr>
            <p:ph type="dt" sz="half" idx="10"/>
          </p:nvPr>
        </p:nvSpPr>
        <p:spPr/>
        <p:txBody>
          <a:bodyPr/>
          <a:lstStyle/>
          <a:p>
            <a:fld id="{A4A55359-3E89-DD4C-8D7F-B0EB4FF6DC6C}" type="datetimeFigureOut">
              <a:rPr lang="es-CO" smtClean="0"/>
              <a:t>6/10/2020</a:t>
            </a:fld>
            <a:endParaRPr lang="es-CO"/>
          </a:p>
        </p:txBody>
      </p:sp>
      <p:sp>
        <p:nvSpPr>
          <p:cNvPr id="6" name="Marcador de pie de página 5">
            <a:extLst>
              <a:ext uri="{FF2B5EF4-FFF2-40B4-BE49-F238E27FC236}">
                <a16:creationId xmlns:a16="http://schemas.microsoft.com/office/drawing/2014/main" id="{A0C7C8DA-6E55-2542-A5F3-33D64A19694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FEC2404-F25D-6147-9DBF-AA14C333DA75}"/>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144661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C00008-EEF8-3E4D-A9FF-3912F2EEF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6A9EB07-51BE-4243-AA3E-F433048F9B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8C295F0-FBEF-F04E-9DFC-009D36C73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55359-3E89-DD4C-8D7F-B0EB4FF6DC6C}" type="datetimeFigureOut">
              <a:rPr lang="es-CO" smtClean="0"/>
              <a:t>6/10/2020</a:t>
            </a:fld>
            <a:endParaRPr lang="es-CO"/>
          </a:p>
        </p:txBody>
      </p:sp>
      <p:sp>
        <p:nvSpPr>
          <p:cNvPr id="5" name="Marcador de pie de página 4">
            <a:extLst>
              <a:ext uri="{FF2B5EF4-FFF2-40B4-BE49-F238E27FC236}">
                <a16:creationId xmlns:a16="http://schemas.microsoft.com/office/drawing/2014/main" id="{DD1378A6-65C9-CB4F-8D1A-54407B19D5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4EE2DC6-BCD7-ED44-AC18-56FEF6D23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136B5-2352-3342-95E8-70F3F36F5F75}" type="slidenum">
              <a:rPr lang="es-CO" smtClean="0"/>
              <a:t>‹Nº›</a:t>
            </a:fld>
            <a:endParaRPr lang="es-CO"/>
          </a:p>
        </p:txBody>
      </p:sp>
    </p:spTree>
    <p:extLst>
      <p:ext uri="{BB962C8B-B14F-4D97-AF65-F5344CB8AC3E}">
        <p14:creationId xmlns:p14="http://schemas.microsoft.com/office/powerpoint/2010/main" val="89148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hyperlink" Target="https://masgnulinux.es/listado-de-15-distros-livianas-limpias-de-software-privativo-para-este-2020/" TargetMode="External"/><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3" Type="http://schemas.openxmlformats.org/officeDocument/2006/relationships/hyperlink" Target="http://www.vandenoever.info/software/cubetest/" TargetMode="External"/><Relationship Id="rId18" Type="http://schemas.openxmlformats.org/officeDocument/2006/relationships/hyperlink" Target="http://asymptote.sourceforge.net/" TargetMode="External"/><Relationship Id="rId26" Type="http://schemas.openxmlformats.org/officeDocument/2006/relationships/hyperlink" Target="http://fricas.sourceforge.net/" TargetMode="External"/><Relationship Id="rId39" Type="http://schemas.openxmlformats.org/officeDocument/2006/relationships/hyperlink" Target="https://marble.kde.org/" TargetMode="External"/><Relationship Id="rId21" Type="http://schemas.openxmlformats.org/officeDocument/2006/relationships/hyperlink" Target="http://www.gnu.org/software/octave/" TargetMode="External"/><Relationship Id="rId34" Type="http://schemas.openxmlformats.org/officeDocument/2006/relationships/hyperlink" Target="http://openbabel.org/wiki/Main_Page" TargetMode="External"/><Relationship Id="rId7" Type="http://schemas.openxmlformats.org/officeDocument/2006/relationships/hyperlink" Target="http://online.seterra.net/en/p/sebran" TargetMode="External"/><Relationship Id="rId2" Type="http://schemas.openxmlformats.org/officeDocument/2006/relationships/image" Target="../media/image3.png"/><Relationship Id="rId16" Type="http://schemas.openxmlformats.org/officeDocument/2006/relationships/hyperlink" Target="http://kitsune.tuxfamily.org/wiki/doku.php?id=homepage" TargetMode="External"/><Relationship Id="rId20" Type="http://schemas.openxmlformats.org/officeDocument/2006/relationships/hyperlink" Target="http://www.geogebra.org/cms/index.php?lang=es" TargetMode="External"/><Relationship Id="rId29" Type="http://schemas.openxmlformats.org/officeDocument/2006/relationships/hyperlink" Target="http://forcepad.sourceforge.net/index.htm" TargetMode="External"/><Relationship Id="rId41" Type="http://schemas.openxmlformats.org/officeDocument/2006/relationships/hyperlink" Target="http://www.sheppardsoftware.com/teachers.htm" TargetMode="External"/><Relationship Id="rId1" Type="http://schemas.openxmlformats.org/officeDocument/2006/relationships/slideLayout" Target="../slideLayouts/slideLayout5.xml"/><Relationship Id="rId6" Type="http://schemas.openxmlformats.org/officeDocument/2006/relationships/hyperlink" Target="http://omnitux.sourceforge.net/index.es.php" TargetMode="External"/><Relationship Id="rId11" Type="http://schemas.openxmlformats.org/officeDocument/2006/relationships/hyperlink" Target="http://katamotzlectura.blogspot.com.es/p/kataluga.html" TargetMode="External"/><Relationship Id="rId24" Type="http://schemas.openxmlformats.org/officeDocument/2006/relationships/hyperlink" Target="http://axiom-wiki.newsynthesis.org/FrontPage" TargetMode="External"/><Relationship Id="rId32" Type="http://schemas.openxmlformats.org/officeDocument/2006/relationships/hyperlink" Target="http://jmol.sourceforge.net/index.es.html" TargetMode="External"/><Relationship Id="rId37" Type="http://schemas.openxmlformats.org/officeDocument/2006/relationships/hyperlink" Target="http://www.stellarium.org/" TargetMode="External"/><Relationship Id="rId40" Type="http://schemas.openxmlformats.org/officeDocument/2006/relationships/hyperlink" Target="http://worldwindcentral.com/wiki/NASA_World_Wind_Download" TargetMode="External"/><Relationship Id="rId5" Type="http://schemas.openxmlformats.org/officeDocument/2006/relationships/hyperlink" Target="http://gcompris.net/index-es.html" TargetMode="External"/><Relationship Id="rId15" Type="http://schemas.openxmlformats.org/officeDocument/2006/relationships/hyperlink" Target="http://www.asymptopia.org/projects/tuxmathscrabble" TargetMode="External"/><Relationship Id="rId23" Type="http://schemas.openxmlformats.org/officeDocument/2006/relationships/hyperlink" Target="http://jame.sourceforge.net/" TargetMode="External"/><Relationship Id="rId28" Type="http://schemas.openxmlformats.org/officeDocument/2006/relationships/hyperlink" Target="http://us.metamath.org/index.html" TargetMode="External"/><Relationship Id="rId36" Type="http://schemas.openxmlformats.org/officeDocument/2006/relationships/hyperlink" Target="http://www.shatters.net/celestia/index.html" TargetMode="External"/><Relationship Id="rId10" Type="http://schemas.openxmlformats.org/officeDocument/2006/relationships/hyperlink" Target="http://khangman.uptodown.com/ubuntu" TargetMode="External"/><Relationship Id="rId19" Type="http://schemas.openxmlformats.org/officeDocument/2006/relationships/hyperlink" Target="http://wxgeo.free.fr/wordpress/" TargetMode="External"/><Relationship Id="rId31" Type="http://schemas.openxmlformats.org/officeDocument/2006/relationships/hyperlink" Target="http://phet.colorado.edu/" TargetMode="External"/><Relationship Id="rId4" Type="http://schemas.openxmlformats.org/officeDocument/2006/relationships/hyperlink" Target="http://www.schoolsplay.org/" TargetMode="External"/><Relationship Id="rId9" Type="http://schemas.openxmlformats.org/officeDocument/2006/relationships/hyperlink" Target="http://www.lcc.uma.es/~cristina/mito/" TargetMode="External"/><Relationship Id="rId14" Type="http://schemas.openxmlformats.org/officeDocument/2006/relationships/hyperlink" Target="http://tux4kids.alioth.debian.org/tuxmath/download.php" TargetMode="External"/><Relationship Id="rId22" Type="http://schemas.openxmlformats.org/officeDocument/2006/relationships/hyperlink" Target="http://maxima.sourceforge.net/" TargetMode="External"/><Relationship Id="rId27" Type="http://schemas.openxmlformats.org/officeDocument/2006/relationships/hyperlink" Target="http://pari.math.u-bordeaux.fr/" TargetMode="External"/><Relationship Id="rId30" Type="http://schemas.openxmlformats.org/officeDocument/2006/relationships/hyperlink" Target="http://jmcad.sourceforge.net/index_us.shtml" TargetMode="External"/><Relationship Id="rId35" Type="http://schemas.openxmlformats.org/officeDocument/2006/relationships/hyperlink" Target="http://avogadro.cc/wiki/Main_Page" TargetMode="External"/><Relationship Id="rId8" Type="http://schemas.openxmlformats.org/officeDocument/2006/relationships/hyperlink" Target="http://katamotzlectura.blogspot.com.es/p/katamotz-lectura.html" TargetMode="External"/><Relationship Id="rId3" Type="http://schemas.openxmlformats.org/officeDocument/2006/relationships/image" Target="../media/image4.png"/><Relationship Id="rId12" Type="http://schemas.openxmlformats.org/officeDocument/2006/relationships/hyperlink" Target="http://www.catedu.es/gestor_recursos/public/softlibre/" TargetMode="External"/><Relationship Id="rId17" Type="http://schemas.openxmlformats.org/officeDocument/2006/relationships/hyperlink" Target="http://www.pyromaths.org/telecharger/" TargetMode="External"/><Relationship Id="rId25" Type="http://schemas.openxmlformats.org/officeDocument/2006/relationships/hyperlink" Target="http://www.open-axiom.org/" TargetMode="External"/><Relationship Id="rId33" Type="http://schemas.openxmlformats.org/officeDocument/2006/relationships/hyperlink" Target="http://bkchem.zirael.org/" TargetMode="External"/><Relationship Id="rId38" Type="http://schemas.openxmlformats.org/officeDocument/2006/relationships/hyperlink" Target="http://ap-i.net/avl/en/start" TargetMode="External"/></Relationships>
</file>

<file path=ppt/slides/_rels/slide15.xml.rels><?xml version="1.0" encoding="UTF-8" standalone="yes"?>
<Relationships xmlns="http://schemas.openxmlformats.org/package/2006/relationships"><Relationship Id="rId13" Type="http://schemas.openxmlformats.org/officeDocument/2006/relationships/hyperlink" Target="http://www.jalix.org/projects/showimg/" TargetMode="External"/><Relationship Id="rId18" Type="http://schemas.openxmlformats.org/officeDocument/2006/relationships/hyperlink" Target="http://www.libreoffice.org/" TargetMode="External"/><Relationship Id="rId26" Type="http://schemas.openxmlformats.org/officeDocument/2006/relationships/hyperlink" Target="http://gcompris.net/-Descargar-" TargetMode="External"/><Relationship Id="rId39" Type="http://schemas.openxmlformats.org/officeDocument/2006/relationships/hyperlink" Target="http://www.mew.org/mgp/" TargetMode="External"/><Relationship Id="rId21" Type="http://schemas.openxmlformats.org/officeDocument/2006/relationships/hyperlink" Target="http://www.gnome.org/gnome-office/" TargetMode="External"/><Relationship Id="rId34" Type="http://schemas.openxmlformats.org/officeDocument/2006/relationships/hyperlink" Target="http://www.openuniverse.org/" TargetMode="External"/><Relationship Id="rId42" Type="http://schemas.openxmlformats.org/officeDocument/2006/relationships/hyperlink" Target="http://tex2pdf.berlios.de/" TargetMode="External"/><Relationship Id="rId7" Type="http://schemas.openxmlformats.org/officeDocument/2006/relationships/hyperlink" Target="http://kuickshow.sourceforge.net/" TargetMode="External"/><Relationship Id="rId2" Type="http://schemas.openxmlformats.org/officeDocument/2006/relationships/image" Target="../media/image3.png"/><Relationship Id="rId16" Type="http://schemas.openxmlformats.org/officeDocument/2006/relationships/hyperlink" Target="http://www.openoffice.org/" TargetMode="External"/><Relationship Id="rId20" Type="http://schemas.openxmlformats.org/officeDocument/2006/relationships/hyperlink" Target="http://www.hancom.com/" TargetMode="External"/><Relationship Id="rId29" Type="http://schemas.openxmlformats.org/officeDocument/2006/relationships/hyperlink" Target="http://maxima.sourceforge.net/es/" TargetMode="External"/><Relationship Id="rId41" Type="http://schemas.openxmlformats.org/officeDocument/2006/relationships/hyperlink" Target="http://www.cs.wisc.edu/~ghost/" TargetMode="External"/><Relationship Id="rId1" Type="http://schemas.openxmlformats.org/officeDocument/2006/relationships/slideLayout" Target="../slideLayouts/slideLayout5.xml"/><Relationship Id="rId6" Type="http://schemas.openxmlformats.org/officeDocument/2006/relationships/hyperlink" Target="http://www.klografx.net/qiv/" TargetMode="External"/><Relationship Id="rId11" Type="http://schemas.openxmlformats.org/officeDocument/2006/relationships/hyperlink" Target="http://gwenview.sourceforge.net/" TargetMode="External"/><Relationship Id="rId24" Type="http://schemas.openxmlformats.org/officeDocument/2006/relationships/hyperlink" Target="http://www.latex-project.org/" TargetMode="External"/><Relationship Id="rId32" Type="http://schemas.openxmlformats.org/officeDocument/2006/relationships/hyperlink" Target="http://www.starrynightstore.com/" TargetMode="External"/><Relationship Id="rId37" Type="http://schemas.openxmlformats.org/officeDocument/2006/relationships/hyperlink" Target="http://www.wolfram.com/products/mathematica/" TargetMode="External"/><Relationship Id="rId40" Type="http://schemas.openxmlformats.org/officeDocument/2006/relationships/hyperlink" Target="http://www.adobe.com/products/acrdis/systemreqs.html" TargetMode="External"/><Relationship Id="rId5" Type="http://schemas.openxmlformats.org/officeDocument/2006/relationships/hyperlink" Target="http://gqview.sourceforge.net/" TargetMode="External"/><Relationship Id="rId15" Type="http://schemas.openxmlformats.org/officeDocument/2006/relationships/hyperlink" Target="http://www.sun.com/products/staroffice/" TargetMode="External"/><Relationship Id="rId23" Type="http://schemas.openxmlformats.org/officeDocument/2006/relationships/hyperlink" Target="http://siag.nu/" TargetMode="External"/><Relationship Id="rId28" Type="http://schemas.openxmlformats.org/officeDocument/2006/relationships/hyperlink" Target="http://scratch.mit.edu/" TargetMode="External"/><Relationship Id="rId36" Type="http://schemas.openxmlformats.org/officeDocument/2006/relationships/hyperlink" Target="http://edu.kde.org/kstars/" TargetMode="External"/><Relationship Id="rId10" Type="http://schemas.openxmlformats.org/officeDocument/2006/relationships/hyperlink" Target="http://www.seekrut.com/toxicpulse/imgv/imgv.html" TargetMode="External"/><Relationship Id="rId19" Type="http://schemas.openxmlformats.org/officeDocument/2006/relationships/hyperlink" Target="http://www.koffice.org/" TargetMode="External"/><Relationship Id="rId31" Type="http://schemas.openxmlformats.org/officeDocument/2006/relationships/hyperlink" Target="http://www.xmind.net/download/linux/" TargetMode="External"/><Relationship Id="rId44" Type="http://schemas.openxmlformats.org/officeDocument/2006/relationships/hyperlink" Target="http://wino.physik.uni-mainz.de/~plass/gv/" TargetMode="External"/><Relationship Id="rId4" Type="http://schemas.openxmlformats.org/officeDocument/2006/relationships/hyperlink" Target="http://www.xnview.com/" TargetMode="External"/><Relationship Id="rId9" Type="http://schemas.openxmlformats.org/officeDocument/2006/relationships/hyperlink" Target="http://www.trilon.com/xv/xv.html" TargetMode="External"/><Relationship Id="rId14" Type="http://schemas.openxmlformats.org/officeDocument/2006/relationships/hyperlink" Target="http://gthumb.sourceforge.net/" TargetMode="External"/><Relationship Id="rId22" Type="http://schemas.openxmlformats.org/officeDocument/2006/relationships/hyperlink" Target="http://www.vistasource.com/products/axware/" TargetMode="External"/><Relationship Id="rId27" Type="http://schemas.openxmlformats.org/officeDocument/2006/relationships/hyperlink" Target="http://www.schoolsplay.org/" TargetMode="External"/><Relationship Id="rId30" Type="http://schemas.openxmlformats.org/officeDocument/2006/relationships/hyperlink" Target="http://www.geogebra.org/cms/es/" TargetMode="External"/><Relationship Id="rId35" Type="http://schemas.openxmlformats.org/officeDocument/2006/relationships/hyperlink" Target="http://ennui.shatters.net/celestia/" TargetMode="External"/><Relationship Id="rId43" Type="http://schemas.openxmlformats.org/officeDocument/2006/relationships/hyperlink" Target="http://www.reportlab.com/download.html" TargetMode="External"/><Relationship Id="rId8" Type="http://schemas.openxmlformats.org/officeDocument/2006/relationships/hyperlink" Target="http://gtksee.berlios.de/" TargetMode="External"/><Relationship Id="rId3" Type="http://schemas.openxmlformats.org/officeDocument/2006/relationships/image" Target="../media/image4.png"/><Relationship Id="rId12" Type="http://schemas.openxmlformats.org/officeDocument/2006/relationships/hyperlink" Target="http://gliv.tuxfamily.org/" TargetMode="External"/><Relationship Id="rId17" Type="http://schemas.openxmlformats.org/officeDocument/2006/relationships/hyperlink" Target="https://www.libreoffice.org/" TargetMode="External"/><Relationship Id="rId25" Type="http://schemas.openxmlformats.org/officeDocument/2006/relationships/hyperlink" Target="http://clic.xtec.cat/es/index.htm" TargetMode="External"/><Relationship Id="rId33" Type="http://schemas.openxmlformats.org/officeDocument/2006/relationships/hyperlink" Target="http://www.stellarium.org/" TargetMode="External"/><Relationship Id="rId38" Type="http://schemas.openxmlformats.org/officeDocument/2006/relationships/hyperlink" Target="http://koffice.kde.org/kpresent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08B639D-F1B7-AB41-B833-2136D82ACF91}"/>
              </a:ext>
            </a:extLst>
          </p:cNvPr>
          <p:cNvPicPr>
            <a:picLocks noChangeAspect="1"/>
          </p:cNvPicPr>
          <p:nvPr/>
        </p:nvPicPr>
        <p:blipFill>
          <a:blip r:embed="rId2"/>
          <a:stretch>
            <a:fillRect/>
          </a:stretch>
        </p:blipFill>
        <p:spPr>
          <a:xfrm>
            <a:off x="0" y="0"/>
            <a:ext cx="12192000" cy="6858000"/>
          </a:xfrm>
          <a:prstGeom prst="rect">
            <a:avLst/>
          </a:prstGeom>
        </p:spPr>
      </p:pic>
      <p:sp>
        <p:nvSpPr>
          <p:cNvPr id="6" name="Google Shape;90;p1">
            <a:extLst>
              <a:ext uri="{FF2B5EF4-FFF2-40B4-BE49-F238E27FC236}">
                <a16:creationId xmlns:a16="http://schemas.microsoft.com/office/drawing/2014/main" id="{652069A8-41DB-0A45-8319-34320E52830F}"/>
              </a:ext>
            </a:extLst>
          </p:cNvPr>
          <p:cNvSpPr txBox="1"/>
          <p:nvPr/>
        </p:nvSpPr>
        <p:spPr>
          <a:xfrm>
            <a:off x="3320345" y="2931129"/>
            <a:ext cx="5911523" cy="623217"/>
          </a:xfrm>
          <a:prstGeom prst="rect">
            <a:avLst/>
          </a:prstGeom>
          <a:noFill/>
          <a:ln>
            <a:noFill/>
          </a:ln>
        </p:spPr>
        <p:txBody>
          <a:bodyPr spcFirstLastPara="1" wrap="square" lIns="68569" tIns="34275" rIns="68569" bIns="34275" anchor="t" anchorCtr="0">
            <a:spAutoFit/>
          </a:bodyPr>
          <a:lstStyle/>
          <a:p>
            <a:pPr algn="ctr">
              <a:buClr>
                <a:srgbClr val="000000"/>
              </a:buClr>
              <a:buSzPts val="3200"/>
            </a:pPr>
            <a:r>
              <a:rPr lang="es-ES" sz="3600" dirty="0" smtClean="0">
                <a:solidFill>
                  <a:srgbClr val="1F3864"/>
                </a:solidFill>
                <a:latin typeface="Arial Black"/>
                <a:ea typeface="Arial Black"/>
                <a:cs typeface="Arial Black"/>
                <a:sym typeface="Arial Black"/>
              </a:rPr>
              <a:t>Software Libre.</a:t>
            </a:r>
            <a:endParaRPr sz="3600" dirty="0">
              <a:solidFill>
                <a:srgbClr val="1F3864"/>
              </a:solidFill>
              <a:latin typeface="Arial Black"/>
              <a:ea typeface="Arial Black"/>
              <a:cs typeface="Arial Black"/>
              <a:sym typeface="Arial Black"/>
            </a:endParaRPr>
          </a:p>
        </p:txBody>
      </p:sp>
      <p:pic>
        <p:nvPicPr>
          <p:cNvPr id="4" name="Picture 2" descr="C:\Users\ga\Dropbox\GAIA\DIFUSIÓN\Logos\logosdegaia\Logo GAIA 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425" y="3554346"/>
            <a:ext cx="208915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467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29265"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1" y="78522"/>
            <a:ext cx="11562734" cy="801007"/>
          </a:xfrm>
        </p:spPr>
        <p:txBody>
          <a:bodyPr>
            <a:noAutofit/>
          </a:bodyPr>
          <a:lstStyle/>
          <a:p>
            <a:pPr algn="ctr"/>
            <a:r>
              <a:rPr lang="es-ES" sz="3600" b="1" dirty="0" smtClean="0">
                <a:solidFill>
                  <a:srgbClr val="002060"/>
                </a:solidFill>
              </a:rPr>
              <a:t>Sistemas operativos </a:t>
            </a:r>
            <a:r>
              <a:rPr lang="es-ES" sz="3600" dirty="0" smtClean="0">
                <a:solidFill>
                  <a:srgbClr val="002060"/>
                </a:solidFill>
              </a:rPr>
              <a:t>en la Comunidad de </a:t>
            </a:r>
            <a:r>
              <a:rPr lang="es-ES" sz="3600" dirty="0" smtClean="0">
                <a:solidFill>
                  <a:srgbClr val="002060"/>
                </a:solidFill>
              </a:rPr>
              <a:t>software</a:t>
            </a:r>
            <a:endParaRPr lang="en-US" sz="3600" dirty="0">
              <a:solidFill>
                <a:srgbClr val="002060"/>
              </a:solidFill>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pic>
        <p:nvPicPr>
          <p:cNvPr id="1026" name="Picture 2" descr="http://4.bp.blogspot.com/-UdqEumysVOY/UG45oKNhE3I/AAAAAAAAABM/S-sVNEQ1BhU/s320/sistema+operativ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62" y="656724"/>
            <a:ext cx="3048000"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QSEBUUEhQVFRQWGBcYGBcWFRYVFxkXFxcWFRoXFRYYGyceGhskGhcYHy8hJCcpLCwsFR4xNTAqNSYrLSoBCQoKDgwOGg8PGioiHyQtLCwpKS0pLywsLCwsLCwpLCkpKSwsLCkpLC8sKSwsLCwsKSwsLCwsKSwsLCksLCwsLP/AABEIAIABAAMBIgACEQEDEQH/xAAbAAABBQEBAAAAAAAAAAAAAAAAAQQFBgcCA//EAEcQAAIBAgQDBAYFCQUIAwAAAAECEQADBBIhMQUGQRMiUWEHMnGBkaEUI7HR0hVCQ1JTcpLBwhaCk6LhJTRic7Kz8PFEVGP/xAAbAQACAwEBAQAAAAAAAAAAAAAAAgEDBAUGB//EACwRAAICAQMDAgYCAwEAAAAAAAABAhEDBBIhFDFRE0EFIlJhcZEjoRUy0Qb/2gAMAwEAAhEDEQA/ANxooooAKKKKACiiigAooooAKKKKACiiigAooooAKKKKACiiigAooooAKKKKACiiigAooooAKKKKACiiigAooooASkzUGqvxzDkXUJYoGeBAME6esRoo6a+NNCKb5YkpNItGejNVTxGAeQZYASDB8wZ230+Zp0cOSRl7xkzBH30ygrasrWSX0lizUZqgMbwVnynO6AGSEZRPUZiR8hG9NcTgGujKpOswQYjpO+4/lTLHFq7JeSS9i05qM1QHYkNB39s61L28OFX7/GlnBR9xoTcvYcZqXNTSCVkwKjMXjsqwgBboSpYD2gUrVJsmU1HuT2akzVEcNusSM5BM6QhSAAd5OtQfpAxlxGs9m7LIuTEa7LrI8CR76IRc2vuRvVWXPNSB6ym8uOZW7O80xM51Gqju7r00q04HhvZxltvBysY1GYhSWB3JnpNNKCj7kqTfsW7NSzVK5rTErhx9Ec23a6pJzBdCHJnMNNY+FUK9zPxC25R8VczDeCh313C1ZjwPIuGhZ5VHujcc1LNYba5pxgmMTdGYydV1MAT6vkKS9zdjo0xV3/J+GrFo5+UJ1EfBuc0TWCLzvjY/3q7/AJPw0HnnG/8A2rv+T8NN0U/KI6iPg3uaSawNud8fBjFXdj+p+GtT5pv3DwnMpY3GSxEEhmZmt6SI3Jj31Vk08oNJvuOsyab8FpzUTWBrxO+SZu3VgkEdo+hGhB130px9KvlSe2ux/wAx/vq/oX9Rj69fSbpmozViL44gAG9fkgfpXjYf8XjXncxFwa/SL/T89+v9+joZef6GetX0m5ZqM1Ycbt79vf8A8Rvx1zcu3h+nvf4jfjqegl5I65fSbnNE1iFnFn8+9fEdRduH5ZqTgV+9dxPZi9c1LAFrjwADudf1RSy0TirbGWsultNxmlqjcvYJ7WNT657qOlz1i2jLlkZSfnV4rFJV2NsZWBqF4ni1LFO9trBESP5+6pk1T8fzAtu7cLWLmVXKG4FWCfIkilU4x5kRN0h0MTDFoGZhBOk6R1idY1p5h8WqCFmTrJkgVBf2xtH824TOkgQB7Aa4t83WB65Ye4fiq31tO+bRTufksV247iM2nspxhMKy6grVat86YUzkcsRuAo0nx1rt+e0jug6dNAf5iknqcdUmiVV2yeu8PYtmzA+6K9brvG6iOutVRuc822vtb/Su7HHblySqKQN5Yx41W9Zi95f0DkkSfEcaLSNcuuAiCWbyprwvitrEIXsuHWYMSIMTBBEgwarfHsWMXa7J2VFJk5NCdI3Y+Z+NMOVwuBLrbcnPBOY51lZ9UQIMGD4xS/5LGnVcFbVl2s8dtJjbWHLfXXJIUawMrNLeA0+ymnpF3s+y5/TUTy9w2y3Ekv6m8zOZzNoWVphZgCpb0inWz7Ln9NXabOs8tyLEvkHXGOdbGFtBSc1wKoKrrGZT6x9xqt3fSZhc2YNd6QRZfSFAPT2085mwagK1pQSQvayQoPdG2hOadfCs8xXMFpbnZ9lcXLK9y07Az508XD3LVu9y1Yv0xWWKdk7ZxcLEG0yjs1t3S0zuZiBXXA7n0jiDXQuY3LJuKreLW0YTB86jeGci28aFvqcmUw2a0ViVg7sJEGfdFXLgfLYw2IW8byuBbyZcoWYRUnNnI6TEdamM4ptxfsPkVxUa9yUXhRzJNpQpVs41JDd2IOb1fW6HptXkbFuNVtg5ypEnQA69dxI+6pi3imzHNbIXoIDa+RB8PGla73h3e71BTU+eaar3PyRS8FfxPCSbV02LVsvH1Mh8paAD2hzEET4AaedPMLwq28RbXLBDESYcGCN40194rt+NdraD4cIIvNacXAR6jFXy+JqXxtwIsLkBPiyr7T3t6N7ruQ0rqipc+8It2+HXmVRmGXWCPzx5mnfNjRwWZIi3YMjcd63t515+kjEL+THgg5iolSCJBBM67aV6c2n/AGKZ27Ox9tur4ttRvz/wpnS3fgzDhdjMSJkTM9YOvxmpTFwAAK8uEWcqE+Jk/d7tqTEPJJrrdzivgteF5XsG0jteKs4QkZkgEosjTVTHTrFSr8l2yut3uwNTA2/WkRFPOBsDatgEytu0SACB3rY3ITvHSd9NKl+1CoS8BdN5O/iCvnXKepyrhM7McEGk2ir2uUsO7ZRelhMhQukabxS3+SMOIDXmHl3JknTQCd6toujwPwMfZXeQeA8P/NKOry/UHTY/BUx6PrJ/SPr+5VIwmGt28R3mNtc7A3BGYQxE66fKtkAjYCsdv3it1mABOd99Rq7DqKtx5p5IyU5cV38GfPhUZR9OPNlj5a4itziKhbz3MqXAAQgAELJGQDrp7q0Osl9Hyv8AlMM4tibd2MgM/m76eRrWqy5dlrZLcq7mvFGaT9RU/AhrI+ZkudpiHDgW+3ZcmZSc0DXs5+ZFa4axLmmy30zEEAj61tQOntiufqr28E5ewxF1/wBaN90jX41H8R4cLpzPdO3qhfHSJ+6u1wDh8xnfqNd9xNed8sDJBiNen8orlfPFmSzx4dw9LLZg7TEQdTEzBPhT/wDKALAEkn4aePn13qCxWIIuCJj5bCkS8ubRpE9V2O9WcvlkNsvONt2rVpyCzHYS3qksATA9oqNs8duJ6jss+EQdOuhquXeKOxOa6zA794npPXwNT2C4MjCRJnX1pO0+/WmUHLsKr9z0t4pu6ysGLEgoNXG8GD4kadTXOIxV4KS63FA2bLlidNz7ai7l3sr4BOi3B11EQYIOuon2xVmxeLt3sM4tuAWkDuncMJ36aUvpyugba4OuQ8STxGwMzNJbdp/MYzVv9JTwbHsuf01n3o5f/atgGSc1wanaEcVevSm8NY9lz7UrsfDY+xpi/wCNj/D8VtvpmDEACABO2mk6/KvcPa/Vadf0bdN/9PGsr/KlzYXX021Gns00p4vMV0LHbXp/fEfZW96KY3URNE5aZWOJKk63doIKzbSAQesGY6T7ak7iOCAuciD3gUBmQII0nTWayfl3nLEWDdVcjBrhYs65mnKF6MuggVZRztiI/Rf4TR/3Kw7XD5TWmpKy5riGGhVpHi6z74euxq8l+gGXNpMzOpJzdKyrmXn3E2mtstvDOHJEtaaQRl8Lnh9lSJ5uOcE27GbWYtknQyN3neDUb4pcjrDJvii18CFxLLi2InE4hjAdge/p03Jnyqa4/fvdgfo2XtjGXOtzLBMH1VOo3jyqj/k7F4rCWmwrKlxcRcuswZwne8AJ6kmDtU3zjiVxlpMNZZg73AQykpokswDKZ2G402p8VySaK8vyyds59JTFuGnqQyZoBAmNTqNpqT4vhe04WFmCbdo9OmRtJIHTqRTHnhW/JDK8l8tsMTqSwKgn3kEzUxc/3G3Bg5LWsxGi6z0q9v8AjX5ZnaTk/wAFZw3I+ZY+kLJ19UEmdejVH8f5QOGRWNwXJJGXLl2BOpzVo1gNH4s3gPKqp6TSeysx+0b/AKGqzHmm3tspyYMaW6iU5TxbNZRXTIQixJB0VVHQnTwqfish4TxW4pAF19FI0aPDw2qTPHL37a7/ABmhaWT7Mh6yC7o0uKIrL349e/b3f4zXhc5gv/t7v8Zpukn5F66HhmrxWLYyTceBJDsY12Dnwpzd5lxA/wDkXf46grmPPey95jO/Utoff3j76fpZLHNPm0KtWnlg48Uy48lFzxFC6FB2VwCQRPqn2Tr99afWW8hM/wBNtAo4QW7gV3DAscqTodNoOlalXMxw9OKjVHVy5Xlm5N2IaovGFQXrhIE5jV6NUjjhBvsJGrxBIGvhNaMdJ3LsZsvYjGCERlHwpvi+FW7ilcsHxivdShbLmWd9TAiR4+0U8W0CABAaY33+NaWsb4aM6TlyVLivKK90od5BmPD/AE+dVviPKl2y2o3EwPPxrR8emRWbQqgYmDPqzMRvtTbAY5cTmgNIUGWQhSAQDBOh1rFl02KfMQ9N+DK/ye+ZoUmAT7OmtTOFx+LW1ntKkG4toKrhXOYogfL+pnYKWnc7Ve14MIKBQAx18wa9uS7SXRiLtm2oUX7lpX0JdUFsErOy5hsNDlmseaD0sd6W77Iv02NSlzwZTze936TY7RrdwMjZLtpiytlZlKyde7cQj3yN68k4vdtoFVoA8h91Wj0vcGXDX8FeKgWu+jZNAO92hAA0Hru2nWa8OJcoGFNtreRgIOaASYj4yKhqWWKnVfYjUQqXHIejHEluLYeerXD7T2TGavnpfuQ2G9l37Uqk+j/hbWuM4YEg+uQVJIg2361fvSrwvtmww7W3bP1gGfN3icm2UGt2gW2asrSfptGWte1o7WvfhnBWv4g2UuIGU3Qc2YL9USG1jympVuQ7wJDXLS6SJ7QFhp6oK6nvDTeu89RiTpso9Kb5ohcLiyjaqWXXYgfCp7Dc1W0WOwcj/iCMfjIru9yiuHLNiLnaW1QPNmdVzZWMkbDUnaImg4S3aL3ktuWACpbdcwVz1YOJkwCCRoDvXLyY9Pkm+X+zdDPlxqqX6I/mPjoxVpUS1lKurhsia5Z0lW0mfOrHY5rN0T9Fc7zCIwnwmYowvG1YKba9ncu2+9lRUhM+swNGLKV9k+VO7R0gbCjo8fZX+wlrJ3zX6IZXL3u6jJJByNpoBqSs7aU8x152Oa3nBXQMk6exl0PuNSBYHeD7QD9tcX8WFEsYHnWqEdsVFLhGGbU5bmys4jiV0gq9y4dNVZm9uoPnWwXoODtyJBW1pEz6ulZViD9JDMCqqjBBPrFnUkTA0WAYHUjyrVOJoEwaLc2HYq2kj1kU6HpWfUyjwkaMKfLH+EIAECJ8o6fuiql6U7uWzY/5jf8Abbzqbw3H7Q3nTZvq/ZsHn41T/SpxVLtmwEMkXGJkjbs28Caz4l86sfK04Oim4DGd8+w/bUh9MqtWSVcz1Wd58K92xJrt4opxOBlb3Flwg7QxMV6cVw62xoST5ml5Xw5yZj11plzLit68V8Q+JajqHHFKknSPe/C/hWmeCMs0U21bItcO91c4iJYasASVEmB1r35aZxfVrcZwe7mmJgyTGugrjD94WbYnuLLSB67mSdPKKunCMGqLnygMBoY1BPhWnP8A+jWmTx5Y7n9jymfTQjmcsXCvg9+U8Le/KIuXiDmS5EFjqAgPrCdfaa0as+5RxIfHbksBdmQYCgIBB2MsW28BWg1phmeeEclVa7G7Cnt5dhTF+CWSxc21LEyTrv470/opy1qyPHALEz2SyNPYPL4D4ClHA7AEC2seGsaabbU/oosKRHPwCwUKG0uUgiNYgiCK7s8FspbW2qAIs5VkwJMmNfGn1cXHABJMAbmo7Ikzn0q8WTCYcWsOg+kXgQpG6qSEkeZZgo9pqY5V5et4PB2bHrFEAYgwC57znTxYmoXm/gnaYv6eCbq2kQdhABZbbC7mtsdnzgMAdDljSZqd4JxW1i7C3rD57bbHYgjdWG4YdRSLLGXb2HeNx7kX6QeWlxeCuW01bR0Da/WJJXXwOqn96qx6GeNJcP0O+oY5BcsltWyQDkPs1/grQOIq4tnJGc6JOwcgwT5Aiaz/AJF5avjiNrFYmyMP2coBmUs8o6ahO6FBIIO+p36K80I92T6cmarY5awyXReWyguDZgNRpH2U6xfDbd2O0to+UyuZQYOmonbYfCnArqrkyqhhZ4HZQgqgBExBOmbeNeteOI5Yw1x872lZpmSWOumu/kPgKlaKCRne4RadgzLLAQGJMgeEz50xfk7CFs3YJPj3gfkamqQioqnYGbc6cKt2MRa7NMoa22xJJKuukknYN86jAzRppVz594WbllbqiTZbMf3GEN8ND/dqtYeyCK6+mknj5ORq7jMYFGPU01xOBnxqf+jUj4WtO5GTcyW5J4PhruCUPZts63CXlRPaIWys3iQraeRq143ApeQ27ihkMSDMGCGG3mBWdcJN63i7Yw51dgHUiVKDUlh5CYNaYK5Gohsn+eTs6bJ6kEQv9isH+wX+Jx/VXTcn4U/ov89z8VTVFU7n5L9q8EF/YnB/sR/Hc/FXF7k7BqpY2RABJ79zYCf1qsFQPOmN7PBuBu8IP72/ymrMbnOSim+RZRildFPF2w6FlwyKvSWuMY8+9Ufw7EYW/ikwt3Bo3aGA6M6lcozSQW9XTpXvijksgeU1EcotFzF4r9jayIf/ANLxyiPMAH4118+m02LTZMjiuO35KsWXI5qmS1zlZ2xFy7YKXbTMY7MyUA0Csp1ERU0eG3OyyhCD1LdwD2loqI5dsERGnyqyIhuXFU65mA18BqfkD8a+SZsuLUZ0nF2354OjP4emtzZL8E5ctWAjBfrAsM0tqW1bSY38qmaRa6r3kVSSMySXYKKKKYkKKKKACmnE7Ja0yjWfvp3XDmBVeRboOP2Gi6aZVHtMuh3+dV3DcZscKdrS4S8wvs14tYU3AHJykMpIC6DSD7q0K8Aw1AI8CJphd4ZmPcS2B1zDr7q4+k0mTFk/3bjXujZkzb4U1yVfhfOLY28yDC3rFu0Awa8uVnYkrCqNMoGu5Oo2qew2CLtA6fKneG4flY50SPzSs79fOpKywGmwqNRonm1FzlUPCFjmcYVHue9tYAFd0gNLXcSpGMKKKKkAooooA4uLIg6g1TMZy29m4ez71snQTqvlruPOrndeASelR2bMZP8A6q7FOUXwUZ8cZqpENhuX7jCTlX2mT8q8MZwl10EE+Rqw5BRkFXLNOzN0+Kqoa8vcC7GXeDcYRpso8B/M1OCmGGvZTB2PyNPxWabbds240lGkLRRRSDgab4rBJcgOqtBkZhOvjTim+LulRI8RNSrvgA+iJly5Fy+GUR8KgeLcm22sNbsBbOa4LjQO6zARr4e7wqYfHkDamoxRuI87qQdPCoywlLHKL7PuEXTtEBgOA3LehUHzUgiprg/DGV87xoCAAcxkxqeg0+2nFhqc2mhvlXn9PoMGLMp079jZPLOUaHQrqkFLXoDGFFFFABRRRQAVw4kV3SRQBHYi8FOQauRoOntJ8K6wOF7NYmSTLHxJr1xGBDMG6iPkZFOQtKopDOQ2vNpMba0zwmNLuFZcp6ayDuf5fMVKlaapw9Q4fqKhwT7kWOxS0gpacgKKKKACkpaKAGXEGMAeJ+ym6KakygNAQUylSEcbGPYmuWtkVIxRFTvDYiOsYUsZOw+ZqRFAFLSt2MlQUUUVBIV5YhJUjxr1pDQBEjVa8cKIux0YEH31M9kPAUotgbaVc8iaaFojrdrLozCfAamvYkeMe2nP0dZ2oawPCsDw88D7mdqa6ri2kCPCu60k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4" name="Picture 10" descr="Linux,Mac,Windo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111" y="685270"/>
            <a:ext cx="4519664" cy="225983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8480323" y="2767987"/>
            <a:ext cx="1481046" cy="276999"/>
          </a:xfrm>
          <a:prstGeom prst="rect">
            <a:avLst/>
          </a:prstGeom>
          <a:noFill/>
        </p:spPr>
        <p:txBody>
          <a:bodyPr wrap="none" rtlCol="0">
            <a:spAutoFit/>
          </a:bodyPr>
          <a:lstStyle/>
          <a:p>
            <a:r>
              <a:rPr lang="es-ES" sz="1200" dirty="0" smtClean="0">
                <a:solidFill>
                  <a:srgbClr val="FF0000"/>
                </a:solidFill>
                <a:latin typeface="Arial" panose="020B0604020202020204" pitchFamily="34" charset="0"/>
                <a:cs typeface="Arial" panose="020B0604020202020204" pitchFamily="34" charset="0"/>
              </a:rPr>
              <a:t>Software Aplicativo</a:t>
            </a:r>
            <a:endParaRPr lang="es-CO" sz="1200" dirty="0">
              <a:solidFill>
                <a:srgbClr val="FF0000"/>
              </a:solidFill>
              <a:latin typeface="Arial" panose="020B0604020202020204" pitchFamily="34" charset="0"/>
              <a:cs typeface="Arial" panose="020B0604020202020204" pitchFamily="34" charset="0"/>
            </a:endParaRPr>
          </a:p>
        </p:txBody>
      </p:sp>
      <p:sp>
        <p:nvSpPr>
          <p:cNvPr id="2" name="Rectángulo 1"/>
          <p:cNvSpPr/>
          <p:nvPr/>
        </p:nvSpPr>
        <p:spPr>
          <a:xfrm>
            <a:off x="3778531" y="2620534"/>
            <a:ext cx="3913239" cy="215444"/>
          </a:xfrm>
          <a:prstGeom prst="rect">
            <a:avLst/>
          </a:prstGeom>
        </p:spPr>
        <p:txBody>
          <a:bodyPr wrap="square">
            <a:spAutoFit/>
          </a:bodyPr>
          <a:lstStyle/>
          <a:p>
            <a:r>
              <a:rPr lang="es-CO" sz="800" dirty="0">
                <a:latin typeface="Times New Roman" panose="02020603050405020304" pitchFamily="18" charset="0"/>
                <a:cs typeface="Times New Roman" panose="02020603050405020304" pitchFamily="18" charset="0"/>
              </a:rPr>
              <a:t>http://informaticasimple2012.blogspot.com/2012/10/sistemas-operativo-y-aplicativo.html</a:t>
            </a:r>
          </a:p>
        </p:txBody>
      </p:sp>
      <p:pic>
        <p:nvPicPr>
          <p:cNvPr id="1036" name="Picture 12" descr="distros_linu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050" y="3164098"/>
            <a:ext cx="3999620" cy="29997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698146" y="4083251"/>
            <a:ext cx="2910308" cy="1323439"/>
          </a:xfrm>
          <a:prstGeom prst="rect">
            <a:avLst/>
          </a:prstGeom>
        </p:spPr>
        <p:txBody>
          <a:bodyPr wrap="square">
            <a:spAutoFit/>
          </a:bodyPr>
          <a:lstStyle/>
          <a:p>
            <a:r>
              <a:rPr lang="es-ES" sz="1600" b="1" dirty="0">
                <a:solidFill>
                  <a:srgbClr val="002060"/>
                </a:solidFill>
                <a:latin typeface="Open Sans"/>
              </a:rPr>
              <a:t>Una distribución o distro de Linux</a:t>
            </a:r>
            <a:r>
              <a:rPr lang="es-ES" sz="1600" dirty="0">
                <a:solidFill>
                  <a:srgbClr val="002060"/>
                </a:solidFill>
                <a:latin typeface="Open Sans"/>
              </a:rPr>
              <a:t> no es más que una versión personalizada del sistema operativo original, el </a:t>
            </a:r>
            <a:r>
              <a:rPr lang="es-ES" sz="1600" dirty="0" err="1">
                <a:solidFill>
                  <a:srgbClr val="002060"/>
                </a:solidFill>
                <a:latin typeface="Open Sans"/>
              </a:rPr>
              <a:t>kernel</a:t>
            </a:r>
            <a:r>
              <a:rPr lang="es-ES" sz="1600" dirty="0">
                <a:solidFill>
                  <a:srgbClr val="002060"/>
                </a:solidFill>
                <a:latin typeface="Open Sans"/>
              </a:rPr>
              <a:t> o núcleo de Linux. </a:t>
            </a:r>
            <a:endParaRPr lang="es-CO" sz="1600" dirty="0">
              <a:solidFill>
                <a:srgbClr val="002060"/>
              </a:solidFill>
            </a:endParaRPr>
          </a:p>
        </p:txBody>
      </p:sp>
      <p:pic>
        <p:nvPicPr>
          <p:cNvPr id="1038" name="Picture 14" descr="Ho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0863" y="4083251"/>
            <a:ext cx="2666679" cy="53333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0074203" y="4572943"/>
            <a:ext cx="1440523" cy="276999"/>
          </a:xfrm>
          <a:prstGeom prst="rect">
            <a:avLst/>
          </a:prstGeom>
          <a:noFill/>
        </p:spPr>
        <p:txBody>
          <a:bodyPr wrap="none" rtlCol="0">
            <a:spAutoFit/>
          </a:bodyPr>
          <a:lstStyle/>
          <a:p>
            <a:r>
              <a:rPr lang="es-ES" sz="1200" dirty="0" smtClean="0"/>
              <a:t>Ultima versión 2015</a:t>
            </a:r>
            <a:endParaRPr lang="es-CO" sz="1200" dirty="0"/>
          </a:p>
        </p:txBody>
      </p:sp>
    </p:spTree>
    <p:extLst>
      <p:ext uri="{BB962C8B-B14F-4D97-AF65-F5344CB8AC3E}">
        <p14:creationId xmlns:p14="http://schemas.microsoft.com/office/powerpoint/2010/main" val="2368797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29265" y="0"/>
            <a:ext cx="12192000" cy="6858000"/>
          </a:xfrm>
          <a:prstGeom prst="rect">
            <a:avLst/>
          </a:prstGeom>
        </p:spPr>
      </p:pic>
      <p:pic>
        <p:nvPicPr>
          <p:cNvPr id="2054" name="Picture 6" descr="Cov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0348" y="337952"/>
            <a:ext cx="3681704" cy="2151942"/>
          </a:xfrm>
          <a:prstGeom prst="rect">
            <a:avLst/>
          </a:prstGeom>
          <a:noFill/>
          <a:extLst>
            <a:ext uri="{909E8E84-426E-40DD-AFC4-6F175D3DCCD1}">
              <a14:hiddenFill xmlns:a14="http://schemas.microsoft.com/office/drawing/2010/main">
                <a:solidFill>
                  <a:srgbClr val="FFFFFF"/>
                </a:solidFill>
              </a14:hiddenFill>
            </a:ext>
          </a:extLst>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4542506" y="53805"/>
            <a:ext cx="3097160" cy="801007"/>
          </a:xfrm>
        </p:spPr>
        <p:txBody>
          <a:bodyPr>
            <a:noAutofit/>
          </a:bodyPr>
          <a:lstStyle/>
          <a:p>
            <a:r>
              <a:rPr lang="es-ES" sz="3600" b="1" dirty="0" smtClean="0">
                <a:solidFill>
                  <a:srgbClr val="002060"/>
                </a:solidFill>
              </a:rPr>
              <a:t>Distros livianas</a:t>
            </a:r>
            <a:endParaRPr lang="en-US" sz="3600" b="1" dirty="0">
              <a:solidFill>
                <a:srgbClr val="002060"/>
              </a:solidFill>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4"/>
          <a:stretch>
            <a:fillRect/>
          </a:stretch>
        </p:blipFill>
        <p:spPr>
          <a:xfrm>
            <a:off x="8138851" y="5812972"/>
            <a:ext cx="4142956" cy="891722"/>
          </a:xfrm>
          <a:prstGeom prst="rect">
            <a:avLst/>
          </a:prstGeom>
        </p:spPr>
      </p:pic>
      <p:pic>
        <p:nvPicPr>
          <p:cNvPr id="2050" name="Picture 2" descr="https://www.muylinux.com/wp-content/uploads/2018/08/BodhiLinux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716" y="496787"/>
            <a:ext cx="3657600" cy="199310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161283" y="854812"/>
            <a:ext cx="1157689" cy="261610"/>
          </a:xfrm>
          <a:prstGeom prst="rect">
            <a:avLst/>
          </a:prstGeom>
        </p:spPr>
        <p:txBody>
          <a:bodyPr wrap="none">
            <a:spAutoFit/>
          </a:bodyPr>
          <a:lstStyle/>
          <a:p>
            <a:r>
              <a:rPr lang="es-CO" sz="1050" dirty="0" err="1">
                <a:solidFill>
                  <a:srgbClr val="FFFFFF"/>
                </a:solidFill>
                <a:latin typeface="Helvetica Neue"/>
              </a:rPr>
              <a:t>Bodhi</a:t>
            </a:r>
            <a:r>
              <a:rPr lang="es-CO" sz="1050" dirty="0">
                <a:solidFill>
                  <a:srgbClr val="FFFFFF"/>
                </a:solidFill>
                <a:latin typeface="Helvetica Neue"/>
              </a:rPr>
              <a:t> Linux 5.0</a:t>
            </a:r>
            <a:endParaRPr lang="es-CO" sz="1050" dirty="0"/>
          </a:p>
        </p:txBody>
      </p:sp>
      <p:sp>
        <p:nvSpPr>
          <p:cNvPr id="4" name="Rectángulo 3"/>
          <p:cNvSpPr/>
          <p:nvPr/>
        </p:nvSpPr>
        <p:spPr>
          <a:xfrm>
            <a:off x="889636" y="1586621"/>
            <a:ext cx="1700981" cy="577081"/>
          </a:xfrm>
          <a:prstGeom prst="rect">
            <a:avLst/>
          </a:prstGeom>
        </p:spPr>
        <p:txBody>
          <a:bodyPr wrap="square">
            <a:spAutoFit/>
          </a:bodyPr>
          <a:lstStyle/>
          <a:p>
            <a:pPr fontAlgn="base">
              <a:buFont typeface="Arial" panose="020B0604020202020204" pitchFamily="34" charset="0"/>
              <a:buChar char="•"/>
            </a:pPr>
            <a:r>
              <a:rPr lang="pt-BR" sz="1050" dirty="0" err="1">
                <a:solidFill>
                  <a:srgbClr val="FFFF00"/>
                </a:solidFill>
                <a:latin typeface="Open Sans"/>
              </a:rPr>
              <a:t>Procesador</a:t>
            </a:r>
            <a:r>
              <a:rPr lang="pt-BR" sz="1050" dirty="0">
                <a:solidFill>
                  <a:srgbClr val="FFFF00"/>
                </a:solidFill>
                <a:latin typeface="Open Sans"/>
              </a:rPr>
              <a:t> de 500 MHz</a:t>
            </a:r>
          </a:p>
          <a:p>
            <a:pPr fontAlgn="base">
              <a:buFont typeface="Arial" panose="020B0604020202020204" pitchFamily="34" charset="0"/>
              <a:buChar char="•"/>
            </a:pPr>
            <a:r>
              <a:rPr lang="pt-BR" sz="1050" dirty="0">
                <a:solidFill>
                  <a:srgbClr val="FFFF00"/>
                </a:solidFill>
                <a:latin typeface="Open Sans"/>
              </a:rPr>
              <a:t>128MB RAM</a:t>
            </a:r>
          </a:p>
          <a:p>
            <a:pPr fontAlgn="base">
              <a:buFont typeface="Arial" panose="020B0604020202020204" pitchFamily="34" charset="0"/>
              <a:buChar char="•"/>
            </a:pPr>
            <a:r>
              <a:rPr lang="pt-BR" sz="1050" dirty="0" err="1">
                <a:solidFill>
                  <a:srgbClr val="FFFF00"/>
                </a:solidFill>
                <a:latin typeface="Open Sans"/>
              </a:rPr>
              <a:t>Espacio</a:t>
            </a:r>
            <a:r>
              <a:rPr lang="pt-BR" sz="1050" dirty="0">
                <a:solidFill>
                  <a:srgbClr val="FFFF00"/>
                </a:solidFill>
                <a:latin typeface="Open Sans"/>
              </a:rPr>
              <a:t> de 4GB</a:t>
            </a:r>
            <a:endParaRPr lang="pt-BR" sz="1050" b="0" i="0" dirty="0">
              <a:solidFill>
                <a:srgbClr val="FFFF00"/>
              </a:solidFill>
              <a:effectLst/>
              <a:latin typeface="Open Sans"/>
            </a:endParaRPr>
          </a:p>
        </p:txBody>
      </p:sp>
      <p:sp>
        <p:nvSpPr>
          <p:cNvPr id="5" name="Rectángulo 4"/>
          <p:cNvSpPr/>
          <p:nvPr/>
        </p:nvSpPr>
        <p:spPr>
          <a:xfrm>
            <a:off x="9130565" y="674967"/>
            <a:ext cx="1223861" cy="369332"/>
          </a:xfrm>
          <a:prstGeom prst="rect">
            <a:avLst/>
          </a:prstGeom>
        </p:spPr>
        <p:txBody>
          <a:bodyPr wrap="none">
            <a:spAutoFit/>
          </a:bodyPr>
          <a:lstStyle/>
          <a:p>
            <a:r>
              <a:rPr lang="es-CO" dirty="0" err="1">
                <a:solidFill>
                  <a:schemeClr val="bg1"/>
                </a:solidFill>
              </a:rPr>
              <a:t>puppylinux</a:t>
            </a:r>
            <a:endParaRPr lang="es-CO" dirty="0">
              <a:solidFill>
                <a:schemeClr val="bg1"/>
              </a:solidFill>
            </a:endParaRPr>
          </a:p>
        </p:txBody>
      </p:sp>
      <p:sp>
        <p:nvSpPr>
          <p:cNvPr id="6" name="Rectángulo 5"/>
          <p:cNvSpPr/>
          <p:nvPr/>
        </p:nvSpPr>
        <p:spPr>
          <a:xfrm>
            <a:off x="9050709" y="1735550"/>
            <a:ext cx="1700981" cy="553998"/>
          </a:xfrm>
          <a:prstGeom prst="rect">
            <a:avLst/>
          </a:prstGeom>
        </p:spPr>
        <p:txBody>
          <a:bodyPr wrap="square">
            <a:spAutoFit/>
          </a:bodyPr>
          <a:lstStyle/>
          <a:p>
            <a:pPr fontAlgn="base">
              <a:buFont typeface="Arial" panose="020B0604020202020204" pitchFamily="34" charset="0"/>
              <a:buChar char="•"/>
            </a:pPr>
            <a:r>
              <a:rPr lang="pt-BR" sz="1000" dirty="0" smtClean="0">
                <a:solidFill>
                  <a:srgbClr val="FFFF00"/>
                </a:solidFill>
                <a:latin typeface="Open Sans"/>
              </a:rPr>
              <a:t> 32 y 64 bits</a:t>
            </a:r>
          </a:p>
          <a:p>
            <a:pPr fontAlgn="base">
              <a:buFont typeface="Arial" panose="020B0604020202020204" pitchFamily="34" charset="0"/>
              <a:buChar char="•"/>
            </a:pPr>
            <a:r>
              <a:rPr lang="pt-BR" sz="1000" dirty="0" err="1" smtClean="0">
                <a:solidFill>
                  <a:srgbClr val="FFFF00"/>
                </a:solidFill>
                <a:latin typeface="Open Sans"/>
              </a:rPr>
              <a:t>Procesador</a:t>
            </a:r>
            <a:r>
              <a:rPr lang="pt-BR" sz="1000" dirty="0" smtClean="0">
                <a:solidFill>
                  <a:srgbClr val="FFFF00"/>
                </a:solidFill>
                <a:latin typeface="Open Sans"/>
              </a:rPr>
              <a:t> </a:t>
            </a:r>
            <a:r>
              <a:rPr lang="pt-BR" sz="1000" dirty="0">
                <a:solidFill>
                  <a:srgbClr val="FFFF00"/>
                </a:solidFill>
                <a:latin typeface="Open Sans"/>
              </a:rPr>
              <a:t>333 MHz</a:t>
            </a:r>
          </a:p>
          <a:p>
            <a:pPr fontAlgn="base">
              <a:buFont typeface="Arial" panose="020B0604020202020204" pitchFamily="34" charset="0"/>
              <a:buChar char="•"/>
            </a:pPr>
            <a:r>
              <a:rPr lang="pt-BR" sz="1000" dirty="0">
                <a:solidFill>
                  <a:srgbClr val="FFFF00"/>
                </a:solidFill>
                <a:latin typeface="Open Sans"/>
              </a:rPr>
              <a:t>256MB RAM</a:t>
            </a:r>
            <a:endParaRPr lang="pt-BR" sz="1000" b="0" i="0" dirty="0">
              <a:solidFill>
                <a:srgbClr val="FFFF00"/>
              </a:solidFill>
              <a:effectLst/>
              <a:latin typeface="Open Sans"/>
            </a:endParaRPr>
          </a:p>
        </p:txBody>
      </p:sp>
      <p:pic>
        <p:nvPicPr>
          <p:cNvPr id="2056" name="Picture 8" descr="https://ubuntu-mate.org/images/ubuntu-mate/lapto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635" y="3253536"/>
            <a:ext cx="4036325" cy="314791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706909" y="4842685"/>
            <a:ext cx="1548581" cy="707886"/>
          </a:xfrm>
          <a:prstGeom prst="rect">
            <a:avLst/>
          </a:prstGeom>
        </p:spPr>
        <p:txBody>
          <a:bodyPr wrap="square">
            <a:spAutoFit/>
          </a:bodyPr>
          <a:lstStyle/>
          <a:p>
            <a:r>
              <a:rPr lang="es-CO" sz="1000" dirty="0" smtClean="0">
                <a:solidFill>
                  <a:srgbClr val="FFFF00"/>
                </a:solidFill>
              </a:rPr>
              <a:t>Pentium </a:t>
            </a:r>
            <a:r>
              <a:rPr lang="es-CO" sz="1000" dirty="0">
                <a:solidFill>
                  <a:srgbClr val="FFFF00"/>
                </a:solidFill>
              </a:rPr>
              <a:t>M </a:t>
            </a:r>
            <a:r>
              <a:rPr lang="es-CO" sz="1000" dirty="0" smtClean="0">
                <a:solidFill>
                  <a:srgbClr val="FFFF00"/>
                </a:solidFill>
              </a:rPr>
              <a:t>1.0GHz</a:t>
            </a:r>
          </a:p>
          <a:p>
            <a:r>
              <a:rPr lang="es-CO" sz="1000" dirty="0" smtClean="0">
                <a:solidFill>
                  <a:srgbClr val="FFFF00"/>
                </a:solidFill>
              </a:rPr>
              <a:t>i386 </a:t>
            </a:r>
            <a:r>
              <a:rPr lang="es-CO" sz="1000" dirty="0">
                <a:solidFill>
                  <a:srgbClr val="FFFF00"/>
                </a:solidFill>
              </a:rPr>
              <a:t>(</a:t>
            </a:r>
            <a:r>
              <a:rPr lang="es-CO" sz="1000" dirty="0" err="1">
                <a:solidFill>
                  <a:srgbClr val="FFFF00"/>
                </a:solidFill>
              </a:rPr>
              <a:t>until</a:t>
            </a:r>
            <a:r>
              <a:rPr lang="es-CO" sz="1000" dirty="0">
                <a:solidFill>
                  <a:srgbClr val="FFFF00"/>
                </a:solidFill>
              </a:rPr>
              <a:t> 2021</a:t>
            </a:r>
            <a:r>
              <a:rPr lang="es-CO" sz="1000" dirty="0" smtClean="0">
                <a:solidFill>
                  <a:srgbClr val="FFFF00"/>
                </a:solidFill>
              </a:rPr>
              <a:t>) </a:t>
            </a:r>
          </a:p>
          <a:p>
            <a:r>
              <a:rPr lang="es-CO" sz="1000" dirty="0" smtClean="0">
                <a:solidFill>
                  <a:srgbClr val="FFFF00"/>
                </a:solidFill>
              </a:rPr>
              <a:t>RAM</a:t>
            </a:r>
            <a:r>
              <a:rPr lang="es-CO" sz="1000" dirty="0">
                <a:solidFill>
                  <a:srgbClr val="FFFF00"/>
                </a:solidFill>
              </a:rPr>
              <a:t>	1 </a:t>
            </a:r>
            <a:r>
              <a:rPr lang="es-CO" sz="1000" dirty="0" smtClean="0">
                <a:solidFill>
                  <a:srgbClr val="FFFF00"/>
                </a:solidFill>
              </a:rPr>
              <a:t>GB</a:t>
            </a:r>
          </a:p>
          <a:p>
            <a:r>
              <a:rPr lang="es-CO" sz="1000" dirty="0" err="1">
                <a:solidFill>
                  <a:srgbClr val="FFFF00"/>
                </a:solidFill>
              </a:rPr>
              <a:t>s</a:t>
            </a:r>
            <a:r>
              <a:rPr lang="es-CO" sz="1000" dirty="0" err="1" smtClean="0">
                <a:solidFill>
                  <a:srgbClr val="FFFF00"/>
                </a:solidFill>
              </a:rPr>
              <a:t>torage</a:t>
            </a:r>
            <a:r>
              <a:rPr lang="es-CO" sz="1000" dirty="0">
                <a:solidFill>
                  <a:srgbClr val="FFFF00"/>
                </a:solidFill>
              </a:rPr>
              <a:t>	8 </a:t>
            </a:r>
            <a:r>
              <a:rPr lang="es-CO" sz="1000" dirty="0" smtClean="0">
                <a:solidFill>
                  <a:srgbClr val="FFFF00"/>
                </a:solidFill>
              </a:rPr>
              <a:t>GB</a:t>
            </a:r>
            <a:endParaRPr lang="es-CO" sz="1000" dirty="0">
              <a:solidFill>
                <a:srgbClr val="FFFF00"/>
              </a:solidFill>
            </a:endParaRPr>
          </a:p>
        </p:txBody>
      </p:sp>
      <p:pic>
        <p:nvPicPr>
          <p:cNvPr id="2058" name="Picture 10" descr="https://maslinux.es/wp-content/uploads/2019/01/Lubuntu_19.10_Englis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7745" y="2756648"/>
            <a:ext cx="5515646" cy="310103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544681" y="6258833"/>
            <a:ext cx="1322798" cy="369332"/>
          </a:xfrm>
          <a:prstGeom prst="rect">
            <a:avLst/>
          </a:prstGeom>
          <a:noFill/>
        </p:spPr>
        <p:txBody>
          <a:bodyPr wrap="none" rtlCol="0">
            <a:spAutoFit/>
          </a:bodyPr>
          <a:lstStyle/>
          <a:p>
            <a:r>
              <a:rPr lang="es-ES" b="1" dirty="0" smtClean="0">
                <a:solidFill>
                  <a:srgbClr val="FF0000"/>
                </a:solidFill>
              </a:rPr>
              <a:t>Y 40 mas…..</a:t>
            </a:r>
            <a:endParaRPr lang="es-CO" b="1" dirty="0">
              <a:solidFill>
                <a:srgbClr val="FF0000"/>
              </a:solidFill>
            </a:endParaRPr>
          </a:p>
        </p:txBody>
      </p:sp>
      <p:sp>
        <p:nvSpPr>
          <p:cNvPr id="10" name="Rectángulo 9"/>
          <p:cNvSpPr/>
          <p:nvPr/>
        </p:nvSpPr>
        <p:spPr>
          <a:xfrm>
            <a:off x="9130565" y="4232458"/>
            <a:ext cx="2024486" cy="600164"/>
          </a:xfrm>
          <a:prstGeom prst="rect">
            <a:avLst/>
          </a:prstGeom>
        </p:spPr>
        <p:txBody>
          <a:bodyPr wrap="square">
            <a:spAutoFit/>
          </a:bodyPr>
          <a:lstStyle/>
          <a:p>
            <a:pPr fontAlgn="base">
              <a:buFont typeface="Arial" panose="020B0604020202020204" pitchFamily="34" charset="0"/>
              <a:buChar char="•"/>
            </a:pPr>
            <a:r>
              <a:rPr lang="pt-BR" sz="1100" dirty="0" smtClean="0">
                <a:solidFill>
                  <a:srgbClr val="FFFF00"/>
                </a:solidFill>
                <a:latin typeface="Open Sans"/>
              </a:rPr>
              <a:t> 32 Y 64 bits</a:t>
            </a:r>
          </a:p>
          <a:p>
            <a:pPr fontAlgn="base">
              <a:buFont typeface="Arial" panose="020B0604020202020204" pitchFamily="34" charset="0"/>
              <a:buChar char="•"/>
            </a:pPr>
            <a:r>
              <a:rPr lang="pt-BR" sz="1100" dirty="0" smtClean="0">
                <a:solidFill>
                  <a:srgbClr val="FFFF00"/>
                </a:solidFill>
                <a:latin typeface="Open Sans"/>
              </a:rPr>
              <a:t>Pentium </a:t>
            </a:r>
            <a:r>
              <a:rPr lang="pt-BR" sz="1100" dirty="0">
                <a:solidFill>
                  <a:srgbClr val="FFFF00"/>
                </a:solidFill>
                <a:latin typeface="Open Sans"/>
              </a:rPr>
              <a:t>II o superior</a:t>
            </a:r>
          </a:p>
          <a:p>
            <a:pPr fontAlgn="base">
              <a:buFont typeface="Arial" panose="020B0604020202020204" pitchFamily="34" charset="0"/>
              <a:buChar char="•"/>
            </a:pPr>
            <a:r>
              <a:rPr lang="pt-BR" sz="1100" dirty="0">
                <a:solidFill>
                  <a:srgbClr val="FFFF00"/>
                </a:solidFill>
                <a:latin typeface="Open Sans"/>
              </a:rPr>
              <a:t>258MB RAM</a:t>
            </a:r>
            <a:endParaRPr lang="pt-BR" sz="1100" b="0" i="0" dirty="0">
              <a:solidFill>
                <a:srgbClr val="FFFF00"/>
              </a:solidFill>
              <a:effectLst/>
              <a:latin typeface="Open Sans"/>
            </a:endParaRPr>
          </a:p>
        </p:txBody>
      </p:sp>
      <p:sp>
        <p:nvSpPr>
          <p:cNvPr id="12" name="Rectángulo 11"/>
          <p:cNvSpPr/>
          <p:nvPr/>
        </p:nvSpPr>
        <p:spPr>
          <a:xfrm>
            <a:off x="2206080" y="2475005"/>
            <a:ext cx="6096000" cy="256673"/>
          </a:xfrm>
          <a:prstGeom prst="rect">
            <a:avLst/>
          </a:prstGeom>
        </p:spPr>
        <p:txBody>
          <a:bodyPr>
            <a:spAutoFit/>
          </a:bodyPr>
          <a:lstStyle/>
          <a:p>
            <a:pPr>
              <a:lnSpc>
                <a:spcPct val="107000"/>
              </a:lnSpc>
              <a:spcAft>
                <a:spcPts val="800"/>
              </a:spcAft>
            </a:pPr>
            <a:r>
              <a:rPr lang="es-CO" sz="105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https://masgnulinux.es/listado-de-15-distros-livianas-limpias-de-software-privativo-para-este-2020</a:t>
            </a:r>
            <a:r>
              <a:rPr lang="es-CO" sz="105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a:t>
            </a:r>
            <a:r>
              <a:rPr lang="es-ES" sz="1050" dirty="0">
                <a:latin typeface="Times New Roman" panose="02020603050405020304" pitchFamily="18" charset="0"/>
                <a:ea typeface="Calibri" panose="020F0502020204030204" pitchFamily="34" charset="0"/>
                <a:cs typeface="Times New Roman" panose="02020603050405020304" pitchFamily="18" charset="0"/>
              </a:rPr>
              <a:t> </a:t>
            </a:r>
            <a:endParaRPr lang="es-CO"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9338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29265"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1" y="78522"/>
            <a:ext cx="5738433" cy="801007"/>
          </a:xfrm>
        </p:spPr>
        <p:txBody>
          <a:bodyPr>
            <a:noAutofit/>
          </a:bodyPr>
          <a:lstStyle/>
          <a:p>
            <a:r>
              <a:rPr lang="es-ES" sz="3600" dirty="0" smtClean="0">
                <a:solidFill>
                  <a:srgbClr val="002060"/>
                </a:solidFill>
              </a:rPr>
              <a:t>Software Libre en Educación.</a:t>
            </a:r>
            <a:endParaRPr lang="en-US" sz="3600" dirty="0">
              <a:solidFill>
                <a:srgbClr val="002060"/>
              </a:solidFill>
            </a:endParaRPr>
          </a:p>
        </p:txBody>
      </p:sp>
      <p:sp>
        <p:nvSpPr>
          <p:cNvPr id="4" name="Marcador de texto 3"/>
          <p:cNvSpPr>
            <a:spLocks noGrp="1"/>
          </p:cNvSpPr>
          <p:nvPr>
            <p:ph type="body" idx="1"/>
          </p:nvPr>
        </p:nvSpPr>
        <p:spPr>
          <a:xfrm>
            <a:off x="117516" y="831583"/>
            <a:ext cx="12192000" cy="670310"/>
          </a:xfrm>
        </p:spPr>
        <p:txBody>
          <a:bodyPr>
            <a:normAutofit/>
          </a:bodyPr>
          <a:lstStyle/>
          <a:p>
            <a:r>
              <a:rPr lang="es-ES" sz="2000" dirty="0" smtClean="0"/>
              <a:t>[</a:t>
            </a:r>
            <a:r>
              <a:rPr lang="es-ES" sz="2000" dirty="0"/>
              <a:t>5</a:t>
            </a:r>
            <a:r>
              <a:rPr lang="es-ES" sz="2000" dirty="0" smtClean="0"/>
              <a:t>] </a:t>
            </a:r>
            <a:r>
              <a:rPr lang="es-ES" sz="2000" dirty="0"/>
              <a:t>ha escrito un texto sobre las razones por las que en la educación se debería utilizar exclusivamente software libre:</a:t>
            </a:r>
            <a:endParaRPr lang="es-MX" sz="2000" dirty="0"/>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pic>
        <p:nvPicPr>
          <p:cNvPr id="6" name="Imagen 5"/>
          <p:cNvPicPr>
            <a:picLocks noChangeAspect="1"/>
          </p:cNvPicPr>
          <p:nvPr/>
        </p:nvPicPr>
        <p:blipFill>
          <a:blip r:embed="rId4"/>
          <a:stretch>
            <a:fillRect/>
          </a:stretch>
        </p:blipFill>
        <p:spPr>
          <a:xfrm>
            <a:off x="117516" y="1665175"/>
            <a:ext cx="3371740" cy="2994562"/>
          </a:xfrm>
          <a:prstGeom prst="rect">
            <a:avLst/>
          </a:prstGeom>
        </p:spPr>
      </p:pic>
      <p:pic>
        <p:nvPicPr>
          <p:cNvPr id="9" name="Imagen 8"/>
          <p:cNvPicPr>
            <a:picLocks noChangeAspect="1"/>
          </p:cNvPicPr>
          <p:nvPr/>
        </p:nvPicPr>
        <p:blipFill>
          <a:blip r:embed="rId5"/>
          <a:stretch>
            <a:fillRect/>
          </a:stretch>
        </p:blipFill>
        <p:spPr>
          <a:xfrm>
            <a:off x="3390103" y="3697661"/>
            <a:ext cx="3436610" cy="3007033"/>
          </a:xfrm>
          <a:prstGeom prst="rect">
            <a:avLst/>
          </a:prstGeom>
        </p:spPr>
      </p:pic>
      <p:pic>
        <p:nvPicPr>
          <p:cNvPr id="12" name="Imagen 11"/>
          <p:cNvPicPr>
            <a:picLocks noChangeAspect="1"/>
          </p:cNvPicPr>
          <p:nvPr/>
        </p:nvPicPr>
        <p:blipFill>
          <a:blip r:embed="rId6"/>
          <a:stretch>
            <a:fillRect/>
          </a:stretch>
        </p:blipFill>
        <p:spPr>
          <a:xfrm>
            <a:off x="6060888" y="1345896"/>
            <a:ext cx="2942453" cy="2599839"/>
          </a:xfrm>
          <a:prstGeom prst="rect">
            <a:avLst/>
          </a:prstGeom>
        </p:spPr>
      </p:pic>
      <p:pic>
        <p:nvPicPr>
          <p:cNvPr id="13" name="Imagen 12"/>
          <p:cNvPicPr>
            <a:picLocks noChangeAspect="1"/>
          </p:cNvPicPr>
          <p:nvPr/>
        </p:nvPicPr>
        <p:blipFill>
          <a:blip r:embed="rId7"/>
          <a:stretch>
            <a:fillRect/>
          </a:stretch>
        </p:blipFill>
        <p:spPr>
          <a:xfrm>
            <a:off x="8957437" y="3055562"/>
            <a:ext cx="3132914" cy="2900846"/>
          </a:xfrm>
          <a:prstGeom prst="rect">
            <a:avLst/>
          </a:prstGeom>
        </p:spPr>
      </p:pic>
    </p:spTree>
    <p:extLst>
      <p:ext uri="{BB962C8B-B14F-4D97-AF65-F5344CB8AC3E}">
        <p14:creationId xmlns:p14="http://schemas.microsoft.com/office/powerpoint/2010/main" val="72260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29265"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1" y="78522"/>
            <a:ext cx="5738433" cy="801007"/>
          </a:xfrm>
        </p:spPr>
        <p:txBody>
          <a:bodyPr>
            <a:noAutofit/>
          </a:bodyPr>
          <a:lstStyle/>
          <a:p>
            <a:r>
              <a:rPr lang="es-ES" sz="3600" dirty="0" smtClean="0">
                <a:solidFill>
                  <a:srgbClr val="002060"/>
                </a:solidFill>
              </a:rPr>
              <a:t>Software Libre en Educación.</a:t>
            </a:r>
            <a:endParaRPr lang="en-US" sz="3600" dirty="0">
              <a:solidFill>
                <a:srgbClr val="002060"/>
              </a:solidFill>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CuadroTexto 5"/>
          <p:cNvSpPr txBox="1"/>
          <p:nvPr/>
        </p:nvSpPr>
        <p:spPr>
          <a:xfrm>
            <a:off x="1142033" y="1443841"/>
            <a:ext cx="9849403" cy="3970318"/>
          </a:xfrm>
          <a:prstGeom prst="rect">
            <a:avLst/>
          </a:prstGeom>
          <a:noFill/>
        </p:spPr>
        <p:txBody>
          <a:bodyPr wrap="square" rtlCol="0">
            <a:spAutoFit/>
          </a:bodyPr>
          <a:lstStyle/>
          <a:p>
            <a:pPr algn="just"/>
            <a:r>
              <a:rPr lang="es-ES" sz="2800" dirty="0">
                <a:solidFill>
                  <a:srgbClr val="00B050"/>
                </a:solidFill>
                <a:latin typeface="Arial" panose="020B0604020202020204" pitchFamily="34" charset="0"/>
                <a:cs typeface="Arial" panose="020B0604020202020204" pitchFamily="34" charset="0"/>
              </a:rPr>
              <a:t>A decir de </a:t>
            </a:r>
            <a:r>
              <a:rPr lang="es-ES" sz="2800" dirty="0" err="1">
                <a:solidFill>
                  <a:srgbClr val="00B050"/>
                </a:solidFill>
                <a:latin typeface="Arial" panose="020B0604020202020204" pitchFamily="34" charset="0"/>
                <a:cs typeface="Arial" panose="020B0604020202020204" pitchFamily="34" charset="0"/>
              </a:rPr>
              <a:t>Stallman</a:t>
            </a:r>
            <a:r>
              <a:rPr lang="es-ES" sz="2800" dirty="0">
                <a:solidFill>
                  <a:srgbClr val="00B050"/>
                </a:solidFill>
                <a:latin typeface="Arial" panose="020B0604020202020204" pitchFamily="34" charset="0"/>
                <a:cs typeface="Arial" panose="020B0604020202020204" pitchFamily="34" charset="0"/>
              </a:rPr>
              <a:t> (2012) </a:t>
            </a:r>
            <a:r>
              <a:rPr lang="es-ES" sz="2800" dirty="0" smtClean="0">
                <a:solidFill>
                  <a:srgbClr val="00B050"/>
                </a:solidFill>
                <a:latin typeface="Arial" panose="020B0604020202020204" pitchFamily="34" charset="0"/>
                <a:cs typeface="Arial" panose="020B0604020202020204" pitchFamily="34" charset="0"/>
              </a:rPr>
              <a:t>las </a:t>
            </a:r>
            <a:r>
              <a:rPr lang="es-ES" sz="2800" dirty="0">
                <a:solidFill>
                  <a:srgbClr val="00B050"/>
                </a:solidFill>
                <a:latin typeface="Arial" panose="020B0604020202020204" pitchFamily="34" charset="0"/>
                <a:cs typeface="Arial" panose="020B0604020202020204" pitchFamily="34" charset="0"/>
              </a:rPr>
              <a:t>escuelas tienen una misión social: enseñar a los alumnos a ser ciudadanos de una sociedad fuerte, capaz, independiente, solidaria y libre y deberían promover el uso de software libre al igual que promueven la conservación y el voto. Enseñando el software libre, las escuelas pueden formar ciudadanos preparados para vivir en una sociedad digital libre. Esto ayudará a que la sociedad entera se libere del dominio de las </a:t>
            </a:r>
            <a:r>
              <a:rPr lang="es-ES" sz="2800" dirty="0" err="1">
                <a:solidFill>
                  <a:srgbClr val="00B050"/>
                </a:solidFill>
                <a:latin typeface="Arial" panose="020B0604020202020204" pitchFamily="34" charset="0"/>
                <a:cs typeface="Arial" panose="020B0604020202020204" pitchFamily="34" charset="0"/>
              </a:rPr>
              <a:t>megacorporaciones</a:t>
            </a:r>
            <a:r>
              <a:rPr lang="es-ES" sz="2800" dirty="0">
                <a:solidFill>
                  <a:srgbClr val="00B050"/>
                </a:solidFill>
                <a:latin typeface="Arial" panose="020B0604020202020204" pitchFamily="34" charset="0"/>
                <a:cs typeface="Arial" panose="020B0604020202020204" pitchFamily="34" charset="0"/>
              </a:rPr>
              <a:t>  </a:t>
            </a:r>
            <a:r>
              <a:rPr lang="es-ES" sz="2800" dirty="0" smtClean="0">
                <a:solidFill>
                  <a:srgbClr val="00B050"/>
                </a:solidFill>
                <a:latin typeface="Arial" panose="020B0604020202020204" pitchFamily="34" charset="0"/>
                <a:cs typeface="Arial" panose="020B0604020202020204" pitchFamily="34" charset="0"/>
              </a:rPr>
              <a:t>[8]</a:t>
            </a:r>
            <a:endParaRPr lang="es-ES" sz="28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130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29265"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1" y="78522"/>
            <a:ext cx="5738433" cy="801007"/>
          </a:xfrm>
        </p:spPr>
        <p:txBody>
          <a:bodyPr>
            <a:noAutofit/>
          </a:bodyPr>
          <a:lstStyle/>
          <a:p>
            <a:r>
              <a:rPr lang="es-ES" sz="3600" dirty="0" smtClean="0">
                <a:solidFill>
                  <a:srgbClr val="002060"/>
                </a:solidFill>
              </a:rPr>
              <a:t>Software Libre en Educación.</a:t>
            </a:r>
            <a:endParaRPr lang="en-US" sz="3600" dirty="0">
              <a:solidFill>
                <a:srgbClr val="002060"/>
              </a:solidFill>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8" name="Rectángulo 7"/>
          <p:cNvSpPr/>
          <p:nvPr/>
        </p:nvSpPr>
        <p:spPr>
          <a:xfrm>
            <a:off x="184484" y="6338300"/>
            <a:ext cx="4796589" cy="246221"/>
          </a:xfrm>
          <a:prstGeom prst="rect">
            <a:avLst/>
          </a:prstGeom>
        </p:spPr>
        <p:txBody>
          <a:bodyPr wrap="square">
            <a:spAutoFit/>
          </a:bodyPr>
          <a:lstStyle/>
          <a:p>
            <a:r>
              <a:rPr lang="es-CO" sz="1000" dirty="0">
                <a:latin typeface="Times New Roman" panose="02020603050405020304" pitchFamily="18" charset="0"/>
                <a:cs typeface="Times New Roman" panose="02020603050405020304" pitchFamily="18" charset="0"/>
              </a:rPr>
              <a:t>https://hipertextual.com/2015/06/interesantes-programas-de-software-libre-educativo</a:t>
            </a:r>
          </a:p>
        </p:txBody>
      </p:sp>
      <p:sp>
        <p:nvSpPr>
          <p:cNvPr id="9" name="Rectángulo 8"/>
          <p:cNvSpPr/>
          <p:nvPr/>
        </p:nvSpPr>
        <p:spPr>
          <a:xfrm>
            <a:off x="184484" y="867822"/>
            <a:ext cx="3280611" cy="1477328"/>
          </a:xfrm>
          <a:prstGeom prst="rect">
            <a:avLst/>
          </a:prstGeom>
        </p:spPr>
        <p:txBody>
          <a:bodyPr wrap="square">
            <a:spAutoFit/>
          </a:bodyPr>
          <a:lstStyle/>
          <a:p>
            <a:r>
              <a:rPr lang="es-ES" b="1" dirty="0" smtClean="0">
                <a:solidFill>
                  <a:srgbClr val="131313"/>
                </a:solidFill>
                <a:latin typeface="neue-haas-grotesk-display"/>
              </a:rPr>
              <a:t>Para </a:t>
            </a:r>
            <a:r>
              <a:rPr lang="es-ES" b="1" dirty="0">
                <a:solidFill>
                  <a:srgbClr val="131313"/>
                </a:solidFill>
                <a:latin typeface="neue-haas-grotesk-display"/>
              </a:rPr>
              <a:t>educación infantil</a:t>
            </a:r>
          </a:p>
          <a:p>
            <a:r>
              <a:rPr lang="es-ES" b="1" dirty="0" err="1" smtClean="0">
                <a:solidFill>
                  <a:srgbClr val="0088CC"/>
                </a:solidFill>
                <a:latin typeface="-apple-system"/>
                <a:hlinkClick r:id="rId4"/>
              </a:rPr>
              <a:t>Childsplay</a:t>
            </a:r>
            <a:r>
              <a:rPr lang="es-ES" dirty="0" smtClean="0">
                <a:solidFill>
                  <a:srgbClr val="5F5F5F"/>
                </a:solidFill>
                <a:latin typeface="-apple-system"/>
              </a:rPr>
              <a:t> entre </a:t>
            </a:r>
            <a:r>
              <a:rPr lang="es-ES" dirty="0">
                <a:solidFill>
                  <a:srgbClr val="5F5F5F"/>
                </a:solidFill>
                <a:latin typeface="-apple-system"/>
              </a:rPr>
              <a:t>2 y 7 </a:t>
            </a:r>
            <a:r>
              <a:rPr lang="es-ES" dirty="0" smtClean="0">
                <a:solidFill>
                  <a:srgbClr val="5F5F5F"/>
                </a:solidFill>
                <a:latin typeface="-apple-system"/>
              </a:rPr>
              <a:t>años</a:t>
            </a:r>
          </a:p>
          <a:p>
            <a:r>
              <a:rPr lang="es-ES" b="1" dirty="0" err="1" smtClean="0">
                <a:solidFill>
                  <a:srgbClr val="0088CC"/>
                </a:solidFill>
                <a:latin typeface="-apple-system"/>
                <a:hlinkClick r:id="rId5"/>
              </a:rPr>
              <a:t>GCompris</a:t>
            </a:r>
            <a:r>
              <a:rPr lang="es-ES" dirty="0" smtClean="0">
                <a:solidFill>
                  <a:srgbClr val="5F5F5F"/>
                </a:solidFill>
                <a:latin typeface="-apple-system"/>
              </a:rPr>
              <a:t>  2 </a:t>
            </a:r>
            <a:r>
              <a:rPr lang="es-ES" dirty="0">
                <a:solidFill>
                  <a:srgbClr val="5F5F5F"/>
                </a:solidFill>
                <a:latin typeface="-apple-system"/>
              </a:rPr>
              <a:t>y 10 </a:t>
            </a:r>
            <a:r>
              <a:rPr lang="es-ES" dirty="0" smtClean="0">
                <a:solidFill>
                  <a:srgbClr val="5F5F5F"/>
                </a:solidFill>
                <a:latin typeface="-apple-system"/>
              </a:rPr>
              <a:t>años</a:t>
            </a:r>
          </a:p>
          <a:p>
            <a:r>
              <a:rPr lang="es-ES" b="1" dirty="0" err="1" smtClean="0">
                <a:solidFill>
                  <a:srgbClr val="0088CC"/>
                </a:solidFill>
                <a:latin typeface="-apple-system"/>
                <a:hlinkClick r:id="rId6"/>
              </a:rPr>
              <a:t>Omnitux</a:t>
            </a:r>
            <a:r>
              <a:rPr lang="es-ES" dirty="0" smtClean="0">
                <a:solidFill>
                  <a:srgbClr val="5F5F5F"/>
                </a:solidFill>
                <a:latin typeface="-apple-system"/>
              </a:rPr>
              <a:t> </a:t>
            </a:r>
            <a:r>
              <a:rPr lang="es-ES" dirty="0">
                <a:solidFill>
                  <a:srgbClr val="5F5F5F"/>
                </a:solidFill>
                <a:latin typeface="-apple-system"/>
              </a:rPr>
              <a:t> </a:t>
            </a:r>
            <a:endParaRPr lang="es-ES" dirty="0" smtClean="0">
              <a:solidFill>
                <a:srgbClr val="5F5F5F"/>
              </a:solidFill>
              <a:latin typeface="-apple-system"/>
            </a:endParaRPr>
          </a:p>
          <a:p>
            <a:r>
              <a:rPr lang="es-ES" b="1" dirty="0" smtClean="0">
                <a:solidFill>
                  <a:srgbClr val="0088CC"/>
                </a:solidFill>
                <a:latin typeface="-apple-system"/>
                <a:hlinkClick r:id="rId7"/>
              </a:rPr>
              <a:t>Sebran</a:t>
            </a:r>
            <a:r>
              <a:rPr lang="es-ES" dirty="0" smtClean="0">
                <a:solidFill>
                  <a:srgbClr val="5F5F5F"/>
                </a:solidFill>
                <a:latin typeface="-apple-system"/>
              </a:rPr>
              <a:t>4 </a:t>
            </a:r>
            <a:r>
              <a:rPr lang="es-ES" dirty="0">
                <a:solidFill>
                  <a:srgbClr val="5F5F5F"/>
                </a:solidFill>
                <a:latin typeface="-apple-system"/>
              </a:rPr>
              <a:t>y 9 años.</a:t>
            </a:r>
            <a:endParaRPr lang="es-ES" b="0" i="0" dirty="0">
              <a:solidFill>
                <a:srgbClr val="5F5F5F"/>
              </a:solidFill>
              <a:effectLst/>
              <a:latin typeface="-apple-system"/>
            </a:endParaRPr>
          </a:p>
        </p:txBody>
      </p:sp>
      <p:sp>
        <p:nvSpPr>
          <p:cNvPr id="14" name="Rectángulo 13"/>
          <p:cNvSpPr/>
          <p:nvPr/>
        </p:nvSpPr>
        <p:spPr>
          <a:xfrm>
            <a:off x="4851232" y="1041111"/>
            <a:ext cx="1997244" cy="1754326"/>
          </a:xfrm>
          <a:prstGeom prst="rect">
            <a:avLst/>
          </a:prstGeom>
        </p:spPr>
        <p:txBody>
          <a:bodyPr wrap="square">
            <a:spAutoFit/>
          </a:bodyPr>
          <a:lstStyle/>
          <a:p>
            <a:r>
              <a:rPr lang="es-ES" b="1" dirty="0" smtClean="0">
                <a:solidFill>
                  <a:srgbClr val="131313"/>
                </a:solidFill>
                <a:latin typeface="neue-haas-grotesk-display"/>
              </a:rPr>
              <a:t>Para lenguaje</a:t>
            </a:r>
            <a:endParaRPr lang="es-ES" b="1" dirty="0">
              <a:solidFill>
                <a:srgbClr val="131313"/>
              </a:solidFill>
              <a:latin typeface="neue-haas-grotesk-display"/>
            </a:endParaRPr>
          </a:p>
          <a:p>
            <a:r>
              <a:rPr lang="es-ES" b="1" dirty="0" err="1" smtClean="0">
                <a:hlinkClick r:id="rId8"/>
              </a:rPr>
              <a:t>Katamotz</a:t>
            </a:r>
            <a:endParaRPr lang="es-ES" b="1" dirty="0" smtClean="0"/>
          </a:p>
          <a:p>
            <a:r>
              <a:rPr lang="es-ES" b="1" dirty="0" smtClean="0">
                <a:hlinkClick r:id="rId9"/>
              </a:rPr>
              <a:t>Mito</a:t>
            </a:r>
            <a:endParaRPr lang="es-ES" b="1" dirty="0" smtClean="0"/>
          </a:p>
          <a:p>
            <a:r>
              <a:rPr lang="es-ES" b="1" dirty="0" err="1" smtClean="0">
                <a:hlinkClick r:id="rId10"/>
              </a:rPr>
              <a:t>KHangMan</a:t>
            </a:r>
            <a:endParaRPr lang="es-ES" b="1" dirty="0" smtClean="0"/>
          </a:p>
          <a:p>
            <a:r>
              <a:rPr lang="es-ES" b="1" dirty="0" err="1" smtClean="0">
                <a:hlinkClick r:id="rId11"/>
              </a:rPr>
              <a:t>Kataluga</a:t>
            </a:r>
            <a:endParaRPr lang="es-ES" b="1" dirty="0" smtClean="0"/>
          </a:p>
          <a:p>
            <a:r>
              <a:rPr lang="es-ES" b="1" dirty="0" smtClean="0">
                <a:hlinkClick r:id="rId12"/>
              </a:rPr>
              <a:t>CATEDU</a:t>
            </a:r>
            <a:endParaRPr lang="es-ES" b="0" i="0" dirty="0">
              <a:solidFill>
                <a:srgbClr val="5F5F5F"/>
              </a:solidFill>
              <a:effectLst/>
              <a:latin typeface="-apple-system"/>
            </a:endParaRPr>
          </a:p>
        </p:txBody>
      </p:sp>
      <p:sp>
        <p:nvSpPr>
          <p:cNvPr id="10" name="Rectángulo 9"/>
          <p:cNvSpPr/>
          <p:nvPr/>
        </p:nvSpPr>
        <p:spPr>
          <a:xfrm>
            <a:off x="7548783" y="563678"/>
            <a:ext cx="3913645" cy="4247317"/>
          </a:xfrm>
          <a:prstGeom prst="rect">
            <a:avLst/>
          </a:prstGeom>
        </p:spPr>
        <p:txBody>
          <a:bodyPr wrap="square">
            <a:spAutoFit/>
          </a:bodyPr>
          <a:lstStyle/>
          <a:p>
            <a:r>
              <a:rPr lang="es-ES" b="1" dirty="0" smtClean="0">
                <a:solidFill>
                  <a:srgbClr val="131313"/>
                </a:solidFill>
                <a:latin typeface="neue-haas-grotesk-display"/>
              </a:rPr>
              <a:t>Aprendizaje </a:t>
            </a:r>
            <a:r>
              <a:rPr lang="es-ES" b="1" dirty="0">
                <a:solidFill>
                  <a:srgbClr val="131313"/>
                </a:solidFill>
                <a:latin typeface="neue-haas-grotesk-display"/>
              </a:rPr>
              <a:t>de matemáticas</a:t>
            </a:r>
          </a:p>
          <a:p>
            <a:r>
              <a:rPr lang="es-ES" b="1" dirty="0" err="1">
                <a:solidFill>
                  <a:srgbClr val="0088CC"/>
                </a:solidFill>
                <a:latin typeface="-apple-system"/>
                <a:hlinkClick r:id="rId13"/>
              </a:rPr>
              <a:t>CubeTest</a:t>
            </a:r>
            <a:r>
              <a:rPr lang="es-ES" dirty="0">
                <a:solidFill>
                  <a:srgbClr val="5F5F5F"/>
                </a:solidFill>
                <a:latin typeface="-apple-system"/>
              </a:rPr>
              <a:t> </a:t>
            </a:r>
            <a:r>
              <a:rPr lang="es-ES" b="1" dirty="0" err="1" smtClean="0">
                <a:solidFill>
                  <a:srgbClr val="0088CC"/>
                </a:solidFill>
                <a:latin typeface="-apple-system"/>
                <a:hlinkClick r:id="rId14"/>
              </a:rPr>
              <a:t>Tux</a:t>
            </a:r>
            <a:r>
              <a:rPr lang="es-ES" b="1" dirty="0" smtClean="0">
                <a:solidFill>
                  <a:srgbClr val="0088CC"/>
                </a:solidFill>
                <a:latin typeface="-apple-system"/>
                <a:hlinkClick r:id="rId14"/>
              </a:rPr>
              <a:t> </a:t>
            </a:r>
            <a:r>
              <a:rPr lang="es-ES" b="1" dirty="0">
                <a:solidFill>
                  <a:srgbClr val="0088CC"/>
                </a:solidFill>
                <a:latin typeface="-apple-system"/>
                <a:hlinkClick r:id="rId14"/>
              </a:rPr>
              <a:t>of </a:t>
            </a:r>
            <a:r>
              <a:rPr lang="es-ES" b="1" dirty="0" err="1">
                <a:solidFill>
                  <a:srgbClr val="0088CC"/>
                </a:solidFill>
                <a:latin typeface="-apple-system"/>
                <a:hlinkClick r:id="rId14"/>
              </a:rPr>
              <a:t>Math</a:t>
            </a:r>
            <a:r>
              <a:rPr lang="es-ES" b="1" dirty="0">
                <a:solidFill>
                  <a:srgbClr val="0088CC"/>
                </a:solidFill>
                <a:latin typeface="-apple-system"/>
                <a:hlinkClick r:id="rId14"/>
              </a:rPr>
              <a:t> </a:t>
            </a:r>
            <a:r>
              <a:rPr lang="es-ES" b="1" dirty="0" err="1" smtClean="0">
                <a:solidFill>
                  <a:srgbClr val="0088CC"/>
                </a:solidFill>
                <a:latin typeface="-apple-system"/>
                <a:hlinkClick r:id="rId14"/>
              </a:rPr>
              <a:t>Command</a:t>
            </a:r>
            <a:endParaRPr lang="es-ES" b="1" dirty="0" smtClean="0">
              <a:solidFill>
                <a:srgbClr val="0088CC"/>
              </a:solidFill>
              <a:latin typeface="-apple-system"/>
            </a:endParaRPr>
          </a:p>
          <a:p>
            <a:r>
              <a:rPr lang="es-ES" b="1" dirty="0" err="1" smtClean="0">
                <a:solidFill>
                  <a:srgbClr val="0088CC"/>
                </a:solidFill>
                <a:latin typeface="-apple-system"/>
                <a:hlinkClick r:id="rId15"/>
              </a:rPr>
              <a:t>TuxMathScrabble</a:t>
            </a:r>
            <a:endParaRPr lang="es-ES" b="1" dirty="0" smtClean="0">
              <a:solidFill>
                <a:srgbClr val="0088CC"/>
              </a:solidFill>
              <a:latin typeface="-apple-system"/>
            </a:endParaRPr>
          </a:p>
          <a:p>
            <a:r>
              <a:rPr lang="es-ES" b="1" dirty="0" err="1" smtClean="0">
                <a:solidFill>
                  <a:srgbClr val="0088CC"/>
                </a:solidFill>
                <a:latin typeface="-apple-system"/>
                <a:hlinkClick r:id="rId16"/>
              </a:rPr>
              <a:t>Kitsune</a:t>
            </a:r>
            <a:endParaRPr lang="es-ES" dirty="0">
              <a:solidFill>
                <a:srgbClr val="5F5F5F"/>
              </a:solidFill>
              <a:latin typeface="-apple-system"/>
            </a:endParaRPr>
          </a:p>
          <a:p>
            <a:r>
              <a:rPr lang="es-ES" b="1" dirty="0" err="1" smtClean="0">
                <a:solidFill>
                  <a:srgbClr val="0088CC"/>
                </a:solidFill>
                <a:latin typeface="-apple-system"/>
                <a:hlinkClick r:id="rId17"/>
              </a:rPr>
              <a:t>Pyromaths</a:t>
            </a:r>
            <a:endParaRPr lang="es-ES" b="1" dirty="0" smtClean="0">
              <a:solidFill>
                <a:srgbClr val="0088CC"/>
              </a:solidFill>
              <a:latin typeface="-apple-system"/>
            </a:endParaRPr>
          </a:p>
          <a:p>
            <a:r>
              <a:rPr lang="es-ES" dirty="0">
                <a:solidFill>
                  <a:srgbClr val="5F5F5F"/>
                </a:solidFill>
                <a:latin typeface="-apple-system"/>
              </a:rPr>
              <a:t> </a:t>
            </a:r>
            <a:r>
              <a:rPr lang="es-ES" dirty="0" err="1">
                <a:solidFill>
                  <a:srgbClr val="0088CC"/>
                </a:solidFill>
                <a:latin typeface="-apple-system"/>
                <a:hlinkClick r:id="rId18"/>
              </a:rPr>
              <a:t>Asymptote</a:t>
            </a:r>
            <a:r>
              <a:rPr lang="es-ES" dirty="0">
                <a:solidFill>
                  <a:srgbClr val="5F5F5F"/>
                </a:solidFill>
                <a:latin typeface="-apple-system"/>
              </a:rPr>
              <a:t>.</a:t>
            </a:r>
          </a:p>
          <a:p>
            <a:r>
              <a:rPr lang="es-ES" b="1" dirty="0" err="1" smtClean="0">
                <a:solidFill>
                  <a:srgbClr val="0088CC"/>
                </a:solidFill>
                <a:latin typeface="-apple-system"/>
                <a:hlinkClick r:id="rId19"/>
              </a:rPr>
              <a:t>WxGéométrie</a:t>
            </a:r>
            <a:endParaRPr lang="es-ES" b="1" dirty="0" smtClean="0">
              <a:solidFill>
                <a:srgbClr val="0088CC"/>
              </a:solidFill>
              <a:latin typeface="-apple-system"/>
            </a:endParaRPr>
          </a:p>
          <a:p>
            <a:pPr lvl="0" eaLnBrk="0" fontAlgn="base" hangingPunct="0">
              <a:spcBef>
                <a:spcPct val="0"/>
              </a:spcBef>
              <a:spcAft>
                <a:spcPct val="0"/>
              </a:spcAft>
            </a:pPr>
            <a:r>
              <a:rPr lang="es-CO" altLang="es-CO" b="1" dirty="0" err="1" smtClean="0">
                <a:solidFill>
                  <a:srgbClr val="0088CC"/>
                </a:solidFill>
                <a:latin typeface="-apple-system"/>
                <a:hlinkClick r:id="rId20"/>
              </a:rPr>
              <a:t>GeoGebra</a:t>
            </a:r>
            <a:endParaRPr lang="es-CO" altLang="es-CO" b="1" dirty="0">
              <a:solidFill>
                <a:srgbClr val="0088CC"/>
              </a:solidFill>
              <a:latin typeface="-apple-system"/>
            </a:endParaRPr>
          </a:p>
          <a:p>
            <a:pPr lvl="0" eaLnBrk="0" fontAlgn="base" hangingPunct="0">
              <a:spcBef>
                <a:spcPct val="0"/>
              </a:spcBef>
              <a:spcAft>
                <a:spcPct val="0"/>
              </a:spcAft>
            </a:pPr>
            <a:r>
              <a:rPr lang="es-CO" altLang="es-CO" b="1" dirty="0">
                <a:solidFill>
                  <a:srgbClr val="0088CC"/>
                </a:solidFill>
                <a:latin typeface="-apple-system"/>
                <a:hlinkClick r:id="rId21"/>
              </a:rPr>
              <a:t>GNU </a:t>
            </a:r>
            <a:r>
              <a:rPr lang="es-CO" altLang="es-CO" b="1" dirty="0" err="1">
                <a:solidFill>
                  <a:srgbClr val="0088CC"/>
                </a:solidFill>
                <a:latin typeface="-apple-system"/>
                <a:hlinkClick r:id="rId21"/>
              </a:rPr>
              <a:t>Octave</a:t>
            </a:r>
            <a:endParaRPr lang="es-CO" altLang="es-CO" b="1" dirty="0">
              <a:solidFill>
                <a:srgbClr val="0088CC"/>
              </a:solidFill>
              <a:latin typeface="-apple-system"/>
            </a:endParaRPr>
          </a:p>
          <a:p>
            <a:pPr lvl="0" eaLnBrk="0" fontAlgn="base" hangingPunct="0">
              <a:spcBef>
                <a:spcPct val="0"/>
              </a:spcBef>
              <a:spcAft>
                <a:spcPct val="0"/>
              </a:spcAft>
            </a:pPr>
            <a:r>
              <a:rPr lang="es-CO" altLang="es-CO" b="1" dirty="0" err="1">
                <a:solidFill>
                  <a:srgbClr val="0088CC"/>
                </a:solidFill>
                <a:latin typeface="-apple-system"/>
                <a:hlinkClick r:id="rId22"/>
              </a:rPr>
              <a:t>Maxima</a:t>
            </a:r>
            <a:endParaRPr lang="es-CO" altLang="es-CO" b="1" dirty="0">
              <a:solidFill>
                <a:srgbClr val="0088CC"/>
              </a:solidFill>
              <a:latin typeface="-apple-system"/>
            </a:endParaRPr>
          </a:p>
          <a:p>
            <a:pPr lvl="0" eaLnBrk="0" fontAlgn="base" hangingPunct="0">
              <a:spcBef>
                <a:spcPct val="0"/>
              </a:spcBef>
              <a:spcAft>
                <a:spcPct val="0"/>
              </a:spcAft>
            </a:pPr>
            <a:r>
              <a:rPr lang="es-CO" altLang="es-CO" b="1" dirty="0">
                <a:solidFill>
                  <a:srgbClr val="0088CC"/>
                </a:solidFill>
                <a:latin typeface="-apple-system"/>
                <a:hlinkClick r:id="rId23"/>
              </a:rPr>
              <a:t>JAME</a:t>
            </a:r>
            <a:endParaRPr lang="es-CO" altLang="es-CO" b="1" dirty="0">
              <a:solidFill>
                <a:srgbClr val="0088CC"/>
              </a:solidFill>
              <a:latin typeface="-apple-system"/>
            </a:endParaRPr>
          </a:p>
          <a:p>
            <a:pPr lvl="0" eaLnBrk="0" fontAlgn="base" hangingPunct="0">
              <a:spcBef>
                <a:spcPct val="0"/>
              </a:spcBef>
              <a:spcAft>
                <a:spcPct val="0"/>
              </a:spcAft>
            </a:pPr>
            <a:r>
              <a:rPr lang="es-CO" altLang="es-CO" b="1" dirty="0" err="1">
                <a:solidFill>
                  <a:srgbClr val="0088CC"/>
                </a:solidFill>
                <a:latin typeface="-apple-system"/>
                <a:hlinkClick r:id="rId24"/>
              </a:rPr>
              <a:t>Axiom</a:t>
            </a:r>
            <a:endParaRPr lang="es-CO" altLang="es-CO" b="1" dirty="0">
              <a:solidFill>
                <a:srgbClr val="0088CC"/>
              </a:solidFill>
              <a:latin typeface="-apple-system"/>
            </a:endParaRPr>
          </a:p>
          <a:p>
            <a:pPr lvl="0" eaLnBrk="0" fontAlgn="base" hangingPunct="0">
              <a:spcBef>
                <a:spcPct val="0"/>
              </a:spcBef>
              <a:spcAft>
                <a:spcPct val="0"/>
              </a:spcAft>
            </a:pPr>
            <a:r>
              <a:rPr lang="es-CO" altLang="es-CO" b="1" dirty="0" err="1">
                <a:solidFill>
                  <a:srgbClr val="0088CC"/>
                </a:solidFill>
                <a:latin typeface="-apple-system"/>
                <a:hlinkClick r:id="rId25"/>
              </a:rPr>
              <a:t>OpenAxiom</a:t>
            </a:r>
            <a:r>
              <a:rPr lang="es-CO" altLang="es-CO" b="1" dirty="0">
                <a:solidFill>
                  <a:srgbClr val="0A0A0A"/>
                </a:solidFill>
                <a:latin typeface="-apple-system"/>
              </a:rPr>
              <a:t> y </a:t>
            </a:r>
            <a:r>
              <a:rPr lang="es-CO" altLang="es-CO" b="1" dirty="0">
                <a:solidFill>
                  <a:srgbClr val="0088CC"/>
                </a:solidFill>
                <a:latin typeface="-apple-system"/>
                <a:hlinkClick r:id="rId26"/>
              </a:rPr>
              <a:t>Fricas</a:t>
            </a:r>
            <a:r>
              <a:rPr lang="es-CO" altLang="es-CO" dirty="0">
                <a:solidFill>
                  <a:srgbClr val="5F5F5F"/>
                </a:solidFill>
                <a:latin typeface="-apple-system"/>
              </a:rPr>
              <a:t>.</a:t>
            </a:r>
          </a:p>
          <a:p>
            <a:pPr lvl="0" eaLnBrk="0" fontAlgn="base" hangingPunct="0">
              <a:spcBef>
                <a:spcPct val="0"/>
              </a:spcBef>
              <a:spcAft>
                <a:spcPct val="0"/>
              </a:spcAft>
            </a:pPr>
            <a:r>
              <a:rPr lang="es-CO" altLang="es-CO" b="1" dirty="0" err="1">
                <a:solidFill>
                  <a:srgbClr val="0088CC"/>
                </a:solidFill>
                <a:latin typeface="-apple-system"/>
                <a:hlinkClick r:id="rId27"/>
              </a:rPr>
              <a:t>Pari</a:t>
            </a:r>
            <a:r>
              <a:rPr lang="es-CO" altLang="es-CO" b="1" dirty="0">
                <a:solidFill>
                  <a:srgbClr val="0088CC"/>
                </a:solidFill>
                <a:latin typeface="-apple-system"/>
                <a:hlinkClick r:id="rId27"/>
              </a:rPr>
              <a:t>/</a:t>
            </a:r>
            <a:r>
              <a:rPr lang="es-CO" altLang="es-CO" b="1" dirty="0" err="1">
                <a:solidFill>
                  <a:srgbClr val="0088CC"/>
                </a:solidFill>
                <a:latin typeface="-apple-system"/>
                <a:hlinkClick r:id="rId27"/>
              </a:rPr>
              <a:t>Gp</a:t>
            </a:r>
            <a:r>
              <a:rPr lang="es-CO" altLang="es-CO" dirty="0">
                <a:solidFill>
                  <a:srgbClr val="5F5F5F"/>
                </a:solidFill>
                <a:latin typeface="-apple-system"/>
              </a:rPr>
              <a:t> </a:t>
            </a:r>
          </a:p>
          <a:p>
            <a:pPr lvl="0" eaLnBrk="0" fontAlgn="base" hangingPunct="0">
              <a:spcBef>
                <a:spcPct val="0"/>
              </a:spcBef>
              <a:spcAft>
                <a:spcPct val="0"/>
              </a:spcAft>
            </a:pPr>
            <a:r>
              <a:rPr lang="es-CO" altLang="es-CO" b="1" dirty="0" err="1">
                <a:solidFill>
                  <a:srgbClr val="0088CC"/>
                </a:solidFill>
                <a:latin typeface="-apple-system"/>
                <a:hlinkClick r:id="rId28"/>
              </a:rPr>
              <a:t>Metamatemath</a:t>
            </a:r>
            <a:r>
              <a:rPr lang="es-CO" altLang="es-CO" dirty="0" smtClean="0">
                <a:solidFill>
                  <a:srgbClr val="5F5F5F"/>
                </a:solidFill>
                <a:latin typeface="-apple-system"/>
              </a:rPr>
              <a:t>,</a:t>
            </a:r>
            <a:endParaRPr lang="es-CO" altLang="es-CO" sz="2000" dirty="0">
              <a:latin typeface="Arial" panose="020B0604020202020204" pitchFamily="34" charset="0"/>
            </a:endParaRPr>
          </a:p>
        </p:txBody>
      </p:sp>
      <p:sp>
        <p:nvSpPr>
          <p:cNvPr id="15" name="Rectangle 3"/>
          <p:cNvSpPr>
            <a:spLocks noChangeArrowheads="1"/>
          </p:cNvSpPr>
          <p:nvPr/>
        </p:nvSpPr>
        <p:spPr bwMode="auto">
          <a:xfrm>
            <a:off x="0" y="-161582"/>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sp>
        <p:nvSpPr>
          <p:cNvPr id="20" name="Rectángulo 19"/>
          <p:cNvSpPr/>
          <p:nvPr/>
        </p:nvSpPr>
        <p:spPr>
          <a:xfrm>
            <a:off x="752476" y="3239418"/>
            <a:ext cx="6096000" cy="1754326"/>
          </a:xfrm>
          <a:prstGeom prst="rect">
            <a:avLst/>
          </a:prstGeom>
        </p:spPr>
        <p:txBody>
          <a:bodyPr>
            <a:spAutoFit/>
          </a:bodyPr>
          <a:lstStyle/>
          <a:p>
            <a:pPr lvl="0" eaLnBrk="0" fontAlgn="base" hangingPunct="0">
              <a:spcBef>
                <a:spcPct val="0"/>
              </a:spcBef>
              <a:spcAft>
                <a:spcPct val="0"/>
              </a:spcAft>
            </a:pPr>
            <a:r>
              <a:rPr lang="es-CO" altLang="es-CO" b="1" dirty="0" smtClean="0">
                <a:solidFill>
                  <a:srgbClr val="131313"/>
                </a:solidFill>
                <a:latin typeface="neue-haas-grotesk-display"/>
              </a:rPr>
              <a:t>Aprendizaje </a:t>
            </a:r>
            <a:r>
              <a:rPr lang="es-CO" altLang="es-CO" b="1" dirty="0">
                <a:solidFill>
                  <a:srgbClr val="131313"/>
                </a:solidFill>
                <a:latin typeface="neue-haas-grotesk-display"/>
              </a:rPr>
              <a:t>ciencias naturales y geografía</a:t>
            </a:r>
          </a:p>
          <a:p>
            <a:pPr lvl="0" eaLnBrk="0" fontAlgn="base" hangingPunct="0">
              <a:spcBef>
                <a:spcPct val="0"/>
              </a:spcBef>
              <a:spcAft>
                <a:spcPct val="0"/>
              </a:spcAft>
              <a:buFontTx/>
              <a:buChar char="•"/>
            </a:pPr>
            <a:r>
              <a:rPr lang="es-CO" altLang="es-CO" b="1" dirty="0">
                <a:solidFill>
                  <a:srgbClr val="0A0A0A"/>
                </a:solidFill>
                <a:latin typeface="-apple-system"/>
              </a:rPr>
              <a:t>Física</a:t>
            </a:r>
            <a:r>
              <a:rPr lang="es-CO" altLang="es-CO" dirty="0">
                <a:solidFill>
                  <a:srgbClr val="5F5F5F"/>
                </a:solidFill>
                <a:latin typeface="-apple-system"/>
              </a:rPr>
              <a:t>: </a:t>
            </a:r>
            <a:r>
              <a:rPr lang="es-CO" altLang="es-CO" b="1" dirty="0" err="1">
                <a:solidFill>
                  <a:srgbClr val="0088CC"/>
                </a:solidFill>
                <a:latin typeface="-apple-system"/>
                <a:hlinkClick r:id="rId29"/>
              </a:rPr>
              <a:t>ForcePAD</a:t>
            </a:r>
            <a:r>
              <a:rPr lang="es-CO" altLang="es-CO" b="1" dirty="0">
                <a:solidFill>
                  <a:srgbClr val="0088CC"/>
                </a:solidFill>
                <a:latin typeface="-apple-system"/>
              </a:rPr>
              <a:t>  </a:t>
            </a:r>
            <a:r>
              <a:rPr lang="es-CO" altLang="es-CO" b="1" dirty="0">
                <a:solidFill>
                  <a:srgbClr val="0088CC"/>
                </a:solidFill>
                <a:latin typeface="-apple-system"/>
                <a:hlinkClick r:id="rId30"/>
              </a:rPr>
              <a:t>JMCAD</a:t>
            </a:r>
            <a:r>
              <a:rPr lang="es-CO" altLang="es-CO" b="1" dirty="0">
                <a:solidFill>
                  <a:srgbClr val="0088CC"/>
                </a:solidFill>
                <a:latin typeface="-apple-system"/>
              </a:rPr>
              <a:t> </a:t>
            </a:r>
            <a:r>
              <a:rPr lang="es-CO" altLang="es-CO" b="1" dirty="0" err="1">
                <a:solidFill>
                  <a:srgbClr val="0088CC"/>
                </a:solidFill>
                <a:latin typeface="-apple-system"/>
                <a:hlinkClick r:id="rId31"/>
              </a:rPr>
              <a:t>PhET</a:t>
            </a:r>
            <a:r>
              <a:rPr lang="es-CO" altLang="es-CO" dirty="0">
                <a:solidFill>
                  <a:srgbClr val="5F5F5F"/>
                </a:solidFill>
                <a:latin typeface="-apple-system"/>
              </a:rPr>
              <a:t>,.</a:t>
            </a:r>
          </a:p>
          <a:p>
            <a:pPr lvl="0" eaLnBrk="0" fontAlgn="base" hangingPunct="0">
              <a:spcBef>
                <a:spcPct val="0"/>
              </a:spcBef>
              <a:spcAft>
                <a:spcPct val="0"/>
              </a:spcAft>
              <a:buFontTx/>
              <a:buChar char="•"/>
            </a:pPr>
            <a:r>
              <a:rPr lang="es-CO" altLang="es-CO" b="1" dirty="0">
                <a:solidFill>
                  <a:srgbClr val="0A0A0A"/>
                </a:solidFill>
                <a:latin typeface="-apple-system"/>
              </a:rPr>
              <a:t>Química</a:t>
            </a:r>
            <a:r>
              <a:rPr lang="es-CO" altLang="es-CO" dirty="0">
                <a:solidFill>
                  <a:srgbClr val="5F5F5F"/>
                </a:solidFill>
                <a:latin typeface="-apple-system"/>
              </a:rPr>
              <a:t>: </a:t>
            </a:r>
            <a:r>
              <a:rPr lang="es-CO" altLang="es-CO" b="1" dirty="0" err="1">
                <a:solidFill>
                  <a:srgbClr val="0088CC"/>
                </a:solidFill>
                <a:latin typeface="-apple-system"/>
                <a:hlinkClick r:id="rId32"/>
              </a:rPr>
              <a:t>Jmol</a:t>
            </a:r>
            <a:r>
              <a:rPr lang="es-CO" altLang="es-CO" dirty="0">
                <a:solidFill>
                  <a:srgbClr val="5F5F5F"/>
                </a:solidFill>
                <a:latin typeface="-apple-system"/>
              </a:rPr>
              <a:t>,  </a:t>
            </a:r>
            <a:r>
              <a:rPr lang="es-CO" altLang="es-CO" b="1" dirty="0" err="1">
                <a:solidFill>
                  <a:srgbClr val="0088CC"/>
                </a:solidFill>
                <a:latin typeface="-apple-system"/>
                <a:hlinkClick r:id="rId33"/>
              </a:rPr>
              <a:t>BKChem</a:t>
            </a:r>
            <a:r>
              <a:rPr lang="es-CO" altLang="es-CO" b="1" dirty="0">
                <a:solidFill>
                  <a:srgbClr val="0A0A0A"/>
                </a:solidFill>
                <a:latin typeface="-apple-system"/>
              </a:rPr>
              <a:t> </a:t>
            </a:r>
            <a:r>
              <a:rPr lang="es-CO" altLang="es-CO" dirty="0">
                <a:solidFill>
                  <a:srgbClr val="5F5F5F"/>
                </a:solidFill>
                <a:latin typeface="-apple-system"/>
              </a:rPr>
              <a:t> </a:t>
            </a:r>
            <a:r>
              <a:rPr lang="es-CO" altLang="es-CO" b="1" dirty="0">
                <a:solidFill>
                  <a:srgbClr val="0088CC"/>
                </a:solidFill>
                <a:latin typeface="-apple-system"/>
                <a:hlinkClick r:id="rId34"/>
              </a:rPr>
              <a:t>Open Babel</a:t>
            </a:r>
            <a:r>
              <a:rPr lang="es-CO" altLang="es-CO" b="1" dirty="0">
                <a:solidFill>
                  <a:srgbClr val="0088CC"/>
                </a:solidFill>
                <a:latin typeface="-apple-system"/>
              </a:rPr>
              <a:t> </a:t>
            </a:r>
            <a:r>
              <a:rPr lang="es-CO" altLang="es-CO" dirty="0">
                <a:solidFill>
                  <a:srgbClr val="5F5F5F"/>
                </a:solidFill>
                <a:latin typeface="-apple-system"/>
              </a:rPr>
              <a:t> </a:t>
            </a:r>
            <a:r>
              <a:rPr lang="es-CO" altLang="es-CO" b="1" dirty="0">
                <a:solidFill>
                  <a:srgbClr val="0088CC"/>
                </a:solidFill>
                <a:latin typeface="-apple-system"/>
                <a:hlinkClick r:id="rId35"/>
              </a:rPr>
              <a:t>Avogadro</a:t>
            </a:r>
            <a:endParaRPr lang="es-CO" altLang="es-CO" b="1" dirty="0">
              <a:solidFill>
                <a:srgbClr val="0088CC"/>
              </a:solidFill>
              <a:latin typeface="-apple-system"/>
            </a:endParaRPr>
          </a:p>
          <a:p>
            <a:pPr lvl="0" eaLnBrk="0" fontAlgn="base" hangingPunct="0">
              <a:spcBef>
                <a:spcPct val="0"/>
              </a:spcBef>
              <a:spcAft>
                <a:spcPct val="0"/>
              </a:spcAft>
              <a:buFontTx/>
              <a:buChar char="•"/>
            </a:pPr>
            <a:r>
              <a:rPr lang="es-CO" altLang="es-CO" b="1" dirty="0">
                <a:solidFill>
                  <a:srgbClr val="0A0A0A"/>
                </a:solidFill>
                <a:latin typeface="-apple-system"/>
              </a:rPr>
              <a:t>Astronomía</a:t>
            </a:r>
            <a:r>
              <a:rPr lang="es-CO" altLang="es-CO" dirty="0">
                <a:solidFill>
                  <a:srgbClr val="5F5F5F"/>
                </a:solidFill>
                <a:latin typeface="-apple-system"/>
              </a:rPr>
              <a:t>: </a:t>
            </a:r>
            <a:r>
              <a:rPr lang="es-CO" altLang="es-CO" b="1" dirty="0" err="1">
                <a:solidFill>
                  <a:srgbClr val="0088CC"/>
                </a:solidFill>
                <a:latin typeface="-apple-system"/>
                <a:hlinkClick r:id="rId36"/>
              </a:rPr>
              <a:t>Celestia</a:t>
            </a:r>
            <a:r>
              <a:rPr lang="es-CO" altLang="es-CO" dirty="0">
                <a:solidFill>
                  <a:srgbClr val="5F5F5F"/>
                </a:solidFill>
                <a:latin typeface="-apple-system"/>
              </a:rPr>
              <a:t>,  </a:t>
            </a:r>
            <a:r>
              <a:rPr lang="es-CO" altLang="es-CO" b="1" dirty="0" err="1">
                <a:solidFill>
                  <a:srgbClr val="0088CC"/>
                </a:solidFill>
                <a:latin typeface="-apple-system"/>
                <a:hlinkClick r:id="rId37"/>
              </a:rPr>
              <a:t>Stellarium</a:t>
            </a:r>
            <a:r>
              <a:rPr lang="es-CO" altLang="es-CO" dirty="0">
                <a:solidFill>
                  <a:srgbClr val="5F5F5F"/>
                </a:solidFill>
                <a:latin typeface="-apple-system"/>
              </a:rPr>
              <a:t>  </a:t>
            </a:r>
            <a:r>
              <a:rPr lang="es-CO" altLang="es-CO" b="1" dirty="0">
                <a:solidFill>
                  <a:srgbClr val="0088CC"/>
                </a:solidFill>
                <a:latin typeface="-apple-system"/>
                <a:hlinkClick r:id="rId38"/>
              </a:rPr>
              <a:t>Virtual Moon</a:t>
            </a:r>
            <a:endParaRPr lang="es-CO" altLang="es-CO" b="1" dirty="0">
              <a:solidFill>
                <a:srgbClr val="0088CC"/>
              </a:solidFill>
              <a:latin typeface="-apple-system"/>
            </a:endParaRPr>
          </a:p>
          <a:p>
            <a:pPr lvl="0" eaLnBrk="0" fontAlgn="base" hangingPunct="0">
              <a:spcBef>
                <a:spcPct val="0"/>
              </a:spcBef>
              <a:spcAft>
                <a:spcPct val="0"/>
              </a:spcAft>
              <a:buFontTx/>
              <a:buChar char="•"/>
            </a:pPr>
            <a:r>
              <a:rPr lang="es-CO" altLang="es-CO" b="1" dirty="0">
                <a:solidFill>
                  <a:srgbClr val="0A0A0A"/>
                </a:solidFill>
                <a:latin typeface="-apple-system"/>
              </a:rPr>
              <a:t>Geografía</a:t>
            </a:r>
            <a:r>
              <a:rPr lang="es-CO" altLang="es-CO" dirty="0">
                <a:solidFill>
                  <a:srgbClr val="5F5F5F"/>
                </a:solidFill>
                <a:latin typeface="-apple-system"/>
              </a:rPr>
              <a:t>: </a:t>
            </a:r>
            <a:r>
              <a:rPr lang="es-CO" altLang="es-CO" b="1" dirty="0" err="1">
                <a:solidFill>
                  <a:srgbClr val="0088CC"/>
                </a:solidFill>
                <a:latin typeface="-apple-system"/>
                <a:hlinkClick r:id="rId39"/>
              </a:rPr>
              <a:t>Marble</a:t>
            </a:r>
            <a:r>
              <a:rPr lang="es-CO" altLang="es-CO" b="1" dirty="0">
                <a:solidFill>
                  <a:srgbClr val="0088CC"/>
                </a:solidFill>
                <a:latin typeface="-apple-system"/>
              </a:rPr>
              <a:t> </a:t>
            </a:r>
            <a:r>
              <a:rPr lang="es-CO" altLang="es-CO" dirty="0">
                <a:solidFill>
                  <a:srgbClr val="5F5F5F"/>
                </a:solidFill>
                <a:latin typeface="-apple-system"/>
              </a:rPr>
              <a:t> </a:t>
            </a:r>
            <a:r>
              <a:rPr lang="es-CO" altLang="es-CO" b="1" dirty="0" err="1">
                <a:solidFill>
                  <a:srgbClr val="0088CC"/>
                </a:solidFill>
                <a:latin typeface="-apple-system"/>
                <a:hlinkClick r:id="rId40"/>
              </a:rPr>
              <a:t>World</a:t>
            </a:r>
            <a:r>
              <a:rPr lang="es-CO" altLang="es-CO" b="1" dirty="0">
                <a:solidFill>
                  <a:srgbClr val="0088CC"/>
                </a:solidFill>
                <a:latin typeface="-apple-system"/>
                <a:hlinkClick r:id="rId40"/>
              </a:rPr>
              <a:t> </a:t>
            </a:r>
            <a:r>
              <a:rPr lang="es-CO" altLang="es-CO" b="1" dirty="0" err="1">
                <a:solidFill>
                  <a:srgbClr val="0088CC"/>
                </a:solidFill>
                <a:latin typeface="-apple-system"/>
                <a:hlinkClick r:id="rId40"/>
              </a:rPr>
              <a:t>Wind</a:t>
            </a:r>
            <a:r>
              <a:rPr lang="es-CO" altLang="es-CO" dirty="0">
                <a:solidFill>
                  <a:srgbClr val="5F5F5F"/>
                </a:solidFill>
                <a:latin typeface="-apple-system"/>
              </a:rPr>
              <a:t>,  </a:t>
            </a:r>
            <a:r>
              <a:rPr lang="es-CO" altLang="es-CO" b="1" dirty="0" err="1">
                <a:solidFill>
                  <a:srgbClr val="0088CC"/>
                </a:solidFill>
                <a:latin typeface="-apple-system"/>
                <a:hlinkClick r:id="rId41"/>
              </a:rPr>
              <a:t>World</a:t>
            </a:r>
            <a:r>
              <a:rPr lang="es-CO" altLang="es-CO" b="1" dirty="0">
                <a:solidFill>
                  <a:srgbClr val="0088CC"/>
                </a:solidFill>
                <a:latin typeface="-apple-system"/>
                <a:hlinkClick r:id="rId41"/>
              </a:rPr>
              <a:t> </a:t>
            </a:r>
            <a:r>
              <a:rPr lang="es-CO" altLang="es-CO" b="1" dirty="0" err="1">
                <a:solidFill>
                  <a:srgbClr val="0088CC"/>
                </a:solidFill>
                <a:latin typeface="-apple-system"/>
                <a:hlinkClick r:id="rId41"/>
              </a:rPr>
              <a:t>Geography</a:t>
            </a:r>
            <a:r>
              <a:rPr lang="es-CO" altLang="es-CO" b="1" dirty="0">
                <a:solidFill>
                  <a:srgbClr val="0088CC"/>
                </a:solidFill>
                <a:latin typeface="-apple-system"/>
                <a:hlinkClick r:id="rId41"/>
              </a:rPr>
              <a:t> </a:t>
            </a:r>
            <a:r>
              <a:rPr lang="es-CO" altLang="es-CO" b="1" dirty="0" err="1">
                <a:solidFill>
                  <a:srgbClr val="0088CC"/>
                </a:solidFill>
                <a:latin typeface="-apple-system"/>
                <a:hlinkClick r:id="rId41"/>
              </a:rPr>
              <a:t>Puzzle</a:t>
            </a:r>
            <a:r>
              <a:rPr lang="es-CO" altLang="es-CO" b="1" dirty="0">
                <a:solidFill>
                  <a:srgbClr val="0088CC"/>
                </a:solidFill>
                <a:latin typeface="-apple-system"/>
                <a:hlinkClick r:id="rId41"/>
              </a:rPr>
              <a:t> </a:t>
            </a:r>
            <a:r>
              <a:rPr lang="es-CO" altLang="es-CO" b="1" dirty="0" err="1">
                <a:solidFill>
                  <a:srgbClr val="0088CC"/>
                </a:solidFill>
                <a:latin typeface="-apple-system"/>
                <a:hlinkClick r:id="rId41"/>
              </a:rPr>
              <a:t>Games</a:t>
            </a:r>
            <a:endParaRPr lang="es-CO" altLang="es-CO" dirty="0">
              <a:solidFill>
                <a:srgbClr val="5F5F5F"/>
              </a:solidFill>
              <a:latin typeface="-apple-system"/>
            </a:endParaRPr>
          </a:p>
        </p:txBody>
      </p:sp>
    </p:spTree>
    <p:extLst>
      <p:ext uri="{BB962C8B-B14F-4D97-AF65-F5344CB8AC3E}">
        <p14:creationId xmlns:p14="http://schemas.microsoft.com/office/powerpoint/2010/main" val="2089237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29265"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1" y="78522"/>
            <a:ext cx="5738433" cy="801007"/>
          </a:xfrm>
        </p:spPr>
        <p:txBody>
          <a:bodyPr>
            <a:noAutofit/>
          </a:bodyPr>
          <a:lstStyle/>
          <a:p>
            <a:r>
              <a:rPr lang="es-ES" sz="3600" dirty="0" smtClean="0">
                <a:solidFill>
                  <a:srgbClr val="002060"/>
                </a:solidFill>
              </a:rPr>
              <a:t>Software Libre en Educación.</a:t>
            </a:r>
            <a:endParaRPr lang="en-US" sz="3600" dirty="0">
              <a:solidFill>
                <a:srgbClr val="002060"/>
              </a:solidFill>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2" name="Rectángulo 1"/>
          <p:cNvSpPr/>
          <p:nvPr/>
        </p:nvSpPr>
        <p:spPr>
          <a:xfrm>
            <a:off x="262637" y="6589278"/>
            <a:ext cx="4798142" cy="230832"/>
          </a:xfrm>
          <a:prstGeom prst="rect">
            <a:avLst/>
          </a:prstGeom>
        </p:spPr>
        <p:txBody>
          <a:bodyPr wrap="square">
            <a:spAutoFit/>
          </a:bodyPr>
          <a:lstStyle/>
          <a:p>
            <a:r>
              <a:rPr lang="es-CO" sz="900" dirty="0">
                <a:latin typeface="Times New Roman" panose="02020603050405020304" pitchFamily="18" charset="0"/>
                <a:cs typeface="Times New Roman" panose="02020603050405020304" pitchFamily="18" charset="0"/>
              </a:rPr>
              <a:t>https://universoabierto.org/2017/02/24/sofware-libre-linux-tabla-de-equivalencias-con-windows/</a:t>
            </a:r>
          </a:p>
        </p:txBody>
      </p:sp>
      <p:sp>
        <p:nvSpPr>
          <p:cNvPr id="4" name="Rectángulo 3"/>
          <p:cNvSpPr/>
          <p:nvPr/>
        </p:nvSpPr>
        <p:spPr>
          <a:xfrm>
            <a:off x="5895999" y="6497372"/>
            <a:ext cx="2119491" cy="253916"/>
          </a:xfrm>
          <a:prstGeom prst="rect">
            <a:avLst/>
          </a:prstGeom>
        </p:spPr>
        <p:txBody>
          <a:bodyPr wrap="none">
            <a:spAutoFit/>
          </a:bodyPr>
          <a:lstStyle/>
          <a:p>
            <a:r>
              <a:rPr lang="es-CO" sz="1050" dirty="0">
                <a:latin typeface="Times New Roman" panose="02020603050405020304" pitchFamily="18" charset="0"/>
                <a:cs typeface="Times New Roman" panose="02020603050405020304" pitchFamily="18" charset="0"/>
              </a:rPr>
              <a:t>https://sesolibre.com/2013/02/2820/</a:t>
            </a:r>
          </a:p>
        </p:txBody>
      </p:sp>
      <p:sp>
        <p:nvSpPr>
          <p:cNvPr id="5" name="CuadroTexto 4"/>
          <p:cNvSpPr txBox="1"/>
          <p:nvPr/>
        </p:nvSpPr>
        <p:spPr>
          <a:xfrm>
            <a:off x="7083468" y="367970"/>
            <a:ext cx="4679486" cy="230832"/>
          </a:xfrm>
          <a:prstGeom prst="rect">
            <a:avLst/>
          </a:prstGeom>
          <a:noFill/>
        </p:spPr>
        <p:txBody>
          <a:bodyPr wrap="none" rtlCol="0">
            <a:spAutoFit/>
          </a:bodyPr>
          <a:lstStyle/>
          <a:p>
            <a:r>
              <a:rPr lang="es-CO" sz="900" dirty="0">
                <a:latin typeface="Times New Roman" panose="02020603050405020304" pitchFamily="18" charset="0"/>
                <a:cs typeface="Times New Roman" panose="02020603050405020304" pitchFamily="18" charset="0"/>
              </a:rPr>
              <a:t>https://es.wikibooks.org/wiki/Introducci%C3%B3n_a_Linux/Equivalencias_Windows_en_Linux</a:t>
            </a:r>
          </a:p>
        </p:txBody>
      </p:sp>
      <p:graphicFrame>
        <p:nvGraphicFramePr>
          <p:cNvPr id="12" name="Tabla 11"/>
          <p:cNvGraphicFramePr>
            <a:graphicFrameLocks noGrp="1"/>
          </p:cNvGraphicFramePr>
          <p:nvPr>
            <p:extLst>
              <p:ext uri="{D42A27DB-BD31-4B8C-83A1-F6EECF244321}">
                <p14:modId xmlns:p14="http://schemas.microsoft.com/office/powerpoint/2010/main" val="1894449268"/>
              </p:ext>
            </p:extLst>
          </p:nvPr>
        </p:nvGraphicFramePr>
        <p:xfrm>
          <a:off x="262637" y="935330"/>
          <a:ext cx="6261088" cy="5551684"/>
        </p:xfrm>
        <a:graphic>
          <a:graphicData uri="http://schemas.openxmlformats.org/drawingml/2006/table">
            <a:tbl>
              <a:tblPr/>
              <a:tblGrid>
                <a:gridCol w="1979803">
                  <a:extLst>
                    <a:ext uri="{9D8B030D-6E8A-4147-A177-3AD203B41FA5}">
                      <a16:colId xmlns:a16="http://schemas.microsoft.com/office/drawing/2014/main" val="3573582805"/>
                    </a:ext>
                  </a:extLst>
                </a:gridCol>
                <a:gridCol w="2536723">
                  <a:extLst>
                    <a:ext uri="{9D8B030D-6E8A-4147-A177-3AD203B41FA5}">
                      <a16:colId xmlns:a16="http://schemas.microsoft.com/office/drawing/2014/main" val="79380233"/>
                    </a:ext>
                  </a:extLst>
                </a:gridCol>
                <a:gridCol w="1744562">
                  <a:extLst>
                    <a:ext uri="{9D8B030D-6E8A-4147-A177-3AD203B41FA5}">
                      <a16:colId xmlns:a16="http://schemas.microsoft.com/office/drawing/2014/main" val="1451256467"/>
                    </a:ext>
                  </a:extLst>
                </a:gridCol>
              </a:tblGrid>
              <a:tr h="354231">
                <a:tc>
                  <a:txBody>
                    <a:bodyPr/>
                    <a:lstStyle/>
                    <a:p>
                      <a:r>
                        <a:rPr lang="es-ES" sz="1000">
                          <a:latin typeface="Times New Roman" panose="02020603050405020304" pitchFamily="18" charset="0"/>
                          <a:cs typeface="Times New Roman" panose="02020603050405020304" pitchFamily="18" charset="0"/>
                        </a:rPr>
                        <a:t>Descripción del programa, tareas ejecutadas</a:t>
                      </a:r>
                    </a:p>
                  </a:txBody>
                  <a:tcPr marL="33889" marR="33889" marT="33889" marB="3388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c>
                  <a:txBody>
                    <a:bodyPr/>
                    <a:lstStyle/>
                    <a:p>
                      <a:r>
                        <a:rPr lang="es-CO" sz="1000">
                          <a:latin typeface="Times New Roman" panose="02020603050405020304" pitchFamily="18" charset="0"/>
                          <a:cs typeface="Times New Roman" panose="02020603050405020304" pitchFamily="18" charset="0"/>
                        </a:rPr>
                        <a:t>Windows</a:t>
                      </a:r>
                    </a:p>
                  </a:txBody>
                  <a:tcPr marL="33889" marR="33889" marT="33889" marB="3388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c>
                  <a:txBody>
                    <a:bodyPr/>
                    <a:lstStyle/>
                    <a:p>
                      <a:r>
                        <a:rPr lang="es-CO" sz="1000" dirty="0">
                          <a:latin typeface="Times New Roman" panose="02020603050405020304" pitchFamily="18" charset="0"/>
                          <a:cs typeface="Times New Roman" panose="02020603050405020304" pitchFamily="18" charset="0"/>
                        </a:rPr>
                        <a:t>GNU/Linux</a:t>
                      </a:r>
                    </a:p>
                  </a:txBody>
                  <a:tcPr marL="33889" marR="33889" marT="33889" marB="3388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extLst>
                  <a:ext uri="{0D108BD9-81ED-4DB2-BD59-A6C34878D82A}">
                    <a16:rowId xmlns:a16="http://schemas.microsoft.com/office/drawing/2014/main" val="3622034665"/>
                  </a:ext>
                </a:extLst>
              </a:tr>
              <a:tr h="1870912">
                <a:tc>
                  <a:txBody>
                    <a:bodyPr/>
                    <a:lstStyle/>
                    <a:p>
                      <a:r>
                        <a:rPr lang="es-CO" sz="1000" dirty="0" smtClean="0">
                          <a:latin typeface="Times New Roman" panose="02020603050405020304" pitchFamily="18" charset="0"/>
                          <a:cs typeface="Times New Roman" panose="02020603050405020304" pitchFamily="18" charset="0"/>
                        </a:rPr>
                        <a:t>Visualizador </a:t>
                      </a:r>
                      <a:r>
                        <a:rPr lang="es-CO" sz="1000" dirty="0">
                          <a:latin typeface="Times New Roman" panose="02020603050405020304" pitchFamily="18" charset="0"/>
                          <a:cs typeface="Times New Roman" panose="02020603050405020304" pitchFamily="18" charset="0"/>
                        </a:rPr>
                        <a:t>de Archivos Gráficos</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000">
                          <a:latin typeface="Times New Roman" panose="02020603050405020304" pitchFamily="18" charset="0"/>
                          <a:cs typeface="Times New Roman" panose="02020603050405020304" pitchFamily="18" charset="0"/>
                        </a:rPr>
                        <a:t>ACDSee, IrfanView, EagleView, Microsoft Photo Editor,Picture Viewer,Paint,Windows Pictures and Fax Viewer,ImageReady,etc</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4"/>
                        </a:rPr>
                        <a:t>Xnview</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4"/>
                        </a:rPr>
                        <a:t>.</a:t>
                      </a:r>
                      <a:endParaRPr lang="es-CO" sz="1000" dirty="0">
                        <a:effectLst/>
                        <a:latin typeface="Times New Roman" panose="02020603050405020304" pitchFamily="18" charset="0"/>
                        <a:cs typeface="Times New Roman" panose="02020603050405020304" pitchFamily="18" charset="0"/>
                      </a:endParaRP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5"/>
                        </a:rPr>
                        <a:t>GQview</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6"/>
                        </a:rPr>
                        <a:t>Qiv</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dirty="0" err="1">
                          <a:effectLst/>
                          <a:latin typeface="Times New Roman" panose="02020603050405020304" pitchFamily="18" charset="0"/>
                          <a:cs typeface="Times New Roman" panose="02020603050405020304" pitchFamily="18" charset="0"/>
                        </a:rPr>
                        <a:t>CompuPic</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7"/>
                        </a:rPr>
                        <a:t>Kuickshow</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7"/>
                        </a:rPr>
                        <a:t>.</a:t>
                      </a:r>
                      <a:endParaRPr lang="es-CO" sz="1000" dirty="0">
                        <a:effectLst/>
                        <a:latin typeface="Times New Roman" panose="02020603050405020304" pitchFamily="18" charset="0"/>
                        <a:cs typeface="Times New Roman" panose="02020603050405020304" pitchFamily="18" charset="0"/>
                      </a:endParaRP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8"/>
                        </a:rPr>
                        <a:t>GTKSee</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9"/>
                        </a:rPr>
                        <a:t>xv</a:t>
                      </a:r>
                      <a:r>
                        <a:rPr lang="es-CO" sz="1000" dirty="0">
                          <a:effectLst/>
                          <a:latin typeface="Times New Roman" panose="02020603050405020304" pitchFamily="18" charset="0"/>
                          <a:cs typeface="Times New Roman" panose="02020603050405020304" pitchFamily="18" charset="0"/>
                        </a:rPr>
                        <a:t>. [NL]</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10"/>
                        </a:rPr>
                        <a:t>imgv</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11"/>
                        </a:rPr>
                        <a:t>Gwenview</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11"/>
                        </a:rPr>
                        <a:t>.</a:t>
                      </a:r>
                      <a:endParaRPr lang="es-CO" sz="1000" dirty="0">
                        <a:effectLst/>
                        <a:latin typeface="Times New Roman" panose="02020603050405020304" pitchFamily="18" charset="0"/>
                        <a:cs typeface="Times New Roman" panose="02020603050405020304" pitchFamily="18" charset="0"/>
                      </a:endParaRP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12"/>
                        </a:rPr>
                        <a:t>Gliv</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13"/>
                        </a:rPr>
                        <a:t>Showimg</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dirty="0" err="1">
                          <a:effectLst/>
                          <a:latin typeface="Times New Roman" panose="02020603050405020304" pitchFamily="18" charset="0"/>
                          <a:cs typeface="Times New Roman" panose="02020603050405020304" pitchFamily="18" charset="0"/>
                        </a:rPr>
                        <a:t>Fbi</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14"/>
                        </a:rPr>
                        <a:t>Gthumb</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14"/>
                        </a:rPr>
                        <a:t>.</a:t>
                      </a:r>
                      <a:endParaRPr lang="es-CO" sz="1000" dirty="0">
                        <a:effectLst/>
                        <a:latin typeface="Times New Roman" panose="02020603050405020304" pitchFamily="18" charset="0"/>
                        <a:cs typeface="Times New Roman" panose="02020603050405020304"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4290336759"/>
                  </a:ext>
                </a:extLst>
              </a:tr>
              <a:tr h="1427983">
                <a:tc>
                  <a:txBody>
                    <a:bodyPr/>
                    <a:lstStyle/>
                    <a:p>
                      <a:r>
                        <a:rPr lang="es-CO" sz="1000" dirty="0">
                          <a:latin typeface="Times New Roman" panose="02020603050405020304" pitchFamily="18" charset="0"/>
                          <a:cs typeface="Times New Roman" panose="02020603050405020304" pitchFamily="18" charset="0"/>
                        </a:rPr>
                        <a:t>Paquetes de oficina</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000">
                          <a:latin typeface="Times New Roman" panose="02020603050405020304" pitchFamily="18" charset="0"/>
                          <a:cs typeface="Times New Roman" panose="02020603050405020304" pitchFamily="18" charset="0"/>
                        </a:rPr>
                        <a:t>MS Office.</a:t>
                      </a:r>
                      <a:r>
                        <a:rPr lang="en-US" sz="1000" u="none" strike="noStrike">
                          <a:solidFill>
                            <a:srgbClr val="663366"/>
                          </a:solidFill>
                          <a:effectLst/>
                          <a:latin typeface="Times New Roman" panose="02020603050405020304" pitchFamily="18" charset="0"/>
                          <a:cs typeface="Times New Roman" panose="02020603050405020304" pitchFamily="18" charset="0"/>
                          <a:hlinkClick r:id="rId15"/>
                        </a:rPr>
                        <a:t>StarOffice</a:t>
                      </a:r>
                      <a:endParaRPr lang="en-US" sz="1000">
                        <a:effectLst/>
                        <a:latin typeface="Times New Roman" panose="02020603050405020304" pitchFamily="18" charset="0"/>
                        <a:cs typeface="Times New Roman" panose="02020603050405020304" pitchFamily="18" charset="0"/>
                      </a:endParaRPr>
                    </a:p>
                    <a:p>
                      <a:r>
                        <a:rPr lang="en-US" sz="1000" u="none" strike="noStrike">
                          <a:solidFill>
                            <a:srgbClr val="663366"/>
                          </a:solidFill>
                          <a:effectLst/>
                          <a:latin typeface="Times New Roman" panose="02020603050405020304" pitchFamily="18" charset="0"/>
                          <a:cs typeface="Times New Roman" panose="02020603050405020304" pitchFamily="18" charset="0"/>
                          <a:hlinkClick r:id="rId16"/>
                        </a:rPr>
                        <a:t>OpenOffice.org</a:t>
                      </a:r>
                      <a:endParaRPr lang="en-US" sz="1000">
                        <a:effectLst/>
                        <a:latin typeface="Times New Roman" panose="02020603050405020304" pitchFamily="18" charset="0"/>
                        <a:cs typeface="Times New Roman" panose="02020603050405020304" pitchFamily="18" charset="0"/>
                      </a:endParaRPr>
                    </a:p>
                    <a:p>
                      <a:r>
                        <a:rPr lang="en-US" sz="1000" u="none" strike="noStrike">
                          <a:solidFill>
                            <a:srgbClr val="663366"/>
                          </a:solidFill>
                          <a:effectLst/>
                          <a:latin typeface="Times New Roman" panose="02020603050405020304" pitchFamily="18" charset="0"/>
                          <a:cs typeface="Times New Roman" panose="02020603050405020304" pitchFamily="18" charset="0"/>
                          <a:hlinkClick r:id="rId17"/>
                        </a:rPr>
                        <a:t>Libre Office</a:t>
                      </a:r>
                      <a:endParaRPr lang="en-US" sz="1000">
                        <a:effectLst/>
                        <a:latin typeface="Times New Roman" panose="02020603050405020304" pitchFamily="18" charset="0"/>
                        <a:cs typeface="Times New Roman" panose="02020603050405020304" pitchFamily="18" charset="0"/>
                      </a:endParaRPr>
                    </a:p>
                    <a:p>
                      <a:r>
                        <a:rPr lang="en-US" sz="1000">
                          <a:effectLst/>
                          <a:latin typeface="Times New Roman" panose="02020603050405020304" pitchFamily="18" charset="0"/>
                          <a:cs typeface="Times New Roman" panose="02020603050405020304" pitchFamily="18" charset="0"/>
                        </a:rPr>
                        <a:t>602Software</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18"/>
                        </a:rPr>
                        <a:t>libreoffice</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16"/>
                        </a:rPr>
                        <a:t>Openoffice.org</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15"/>
                        </a:rPr>
                        <a:t>Staroffice</a:t>
                      </a:r>
                      <a:r>
                        <a:rPr lang="es-CO" sz="1000" dirty="0">
                          <a:effectLst/>
                          <a:latin typeface="Times New Roman" panose="02020603050405020304" pitchFamily="18" charset="0"/>
                          <a:cs typeface="Times New Roman" panose="02020603050405020304" pitchFamily="18" charset="0"/>
                        </a:rPr>
                        <a:t>. [NL]</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19"/>
                        </a:rPr>
                        <a:t>Koffice</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19"/>
                        </a:rPr>
                        <a:t>.</a:t>
                      </a:r>
                      <a:endParaRPr lang="es-CO" sz="1000" dirty="0">
                        <a:effectLst/>
                        <a:latin typeface="Times New Roman" panose="02020603050405020304" pitchFamily="18" charset="0"/>
                        <a:cs typeface="Times New Roman" panose="02020603050405020304" pitchFamily="18" charset="0"/>
                      </a:endParaRP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20"/>
                        </a:rPr>
                        <a:t>HancomOffice</a:t>
                      </a:r>
                      <a:r>
                        <a:rPr lang="es-CO" sz="1000" dirty="0">
                          <a:effectLst/>
                          <a:latin typeface="Times New Roman" panose="02020603050405020304" pitchFamily="18" charset="0"/>
                          <a:cs typeface="Times New Roman" panose="02020603050405020304" pitchFamily="18" charset="0"/>
                        </a:rPr>
                        <a:t>. [NL]</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21"/>
                        </a:rPr>
                        <a:t>Gnome</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21"/>
                        </a:rPr>
                        <a:t> Office</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22"/>
                        </a:rPr>
                        <a:t>Applixware</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22"/>
                        </a:rPr>
                        <a:t> Office</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23"/>
                        </a:rPr>
                        <a:t>Siag</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23"/>
                        </a:rPr>
                        <a:t> Office</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dirty="0" err="1">
                          <a:effectLst/>
                          <a:latin typeface="Times New Roman" panose="02020603050405020304" pitchFamily="18" charset="0"/>
                          <a:cs typeface="Times New Roman" panose="02020603050405020304" pitchFamily="18" charset="0"/>
                        </a:rPr>
                        <a:t>TeX</a:t>
                      </a:r>
                      <a:r>
                        <a:rPr lang="es-CO" sz="1000" dirty="0">
                          <a:effectLst/>
                          <a:latin typeface="Times New Roman" panose="02020603050405020304" pitchFamily="18" charset="0"/>
                          <a:cs typeface="Times New Roman" panose="02020603050405020304" pitchFamily="18" charset="0"/>
                        </a:rPr>
                        <a:t>, </a:t>
                      </a: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24"/>
                        </a:rPr>
                        <a:t>LaTeX</a:t>
                      </a:r>
                      <a:r>
                        <a:rPr lang="es-CO" sz="1000" dirty="0">
                          <a:effectLst/>
                          <a:latin typeface="Times New Roman" panose="02020603050405020304" pitchFamily="18" charset="0"/>
                          <a:cs typeface="Times New Roman" panose="02020603050405020304" pitchFamily="18" charset="0"/>
                        </a:rPr>
                        <a:t>, ...</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709858492"/>
                  </a:ext>
                </a:extLst>
              </a:tr>
              <a:tr h="1673906">
                <a:tc>
                  <a:txBody>
                    <a:bodyPr/>
                    <a:lstStyle/>
                    <a:p>
                      <a:r>
                        <a:rPr lang="es-CO" sz="1000" dirty="0">
                          <a:latin typeface="Times New Roman" panose="02020603050405020304" pitchFamily="18" charset="0"/>
                          <a:cs typeface="Times New Roman" panose="02020603050405020304" pitchFamily="18" charset="0"/>
                        </a:rPr>
                        <a:t>Juegos Educativos</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mj-lt"/>
                        <a:buAutoNum type="arabicPeriod"/>
                      </a:pPr>
                      <a:r>
                        <a:rPr lang="es-CO" sz="1000" dirty="0" err="1">
                          <a:effectLst/>
                          <a:latin typeface="Times New Roman" panose="02020603050405020304" pitchFamily="18" charset="0"/>
                          <a:cs typeface="Times New Roman" panose="02020603050405020304" pitchFamily="18" charset="0"/>
                        </a:rPr>
                        <a:t>Jclic</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dirty="0" err="1">
                          <a:effectLst/>
                          <a:latin typeface="Times New Roman" panose="02020603050405020304" pitchFamily="18" charset="0"/>
                          <a:cs typeface="Times New Roman" panose="02020603050405020304" pitchFamily="18" charset="0"/>
                        </a:rPr>
                        <a:t>GCompris</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dirty="0" err="1">
                          <a:effectLst/>
                          <a:latin typeface="Times New Roman" panose="02020603050405020304" pitchFamily="18" charset="0"/>
                          <a:cs typeface="Times New Roman" panose="02020603050405020304" pitchFamily="18" charset="0"/>
                        </a:rPr>
                        <a:t>Childsplay</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dirty="0" err="1">
                          <a:effectLst/>
                          <a:latin typeface="Times New Roman" panose="02020603050405020304" pitchFamily="18" charset="0"/>
                          <a:cs typeface="Times New Roman" panose="02020603050405020304" pitchFamily="18" charset="0"/>
                        </a:rPr>
                        <a:t>Scratch</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dirty="0" err="1">
                          <a:effectLst/>
                          <a:latin typeface="Times New Roman" panose="02020603050405020304" pitchFamily="18" charset="0"/>
                          <a:cs typeface="Times New Roman" panose="02020603050405020304" pitchFamily="18" charset="0"/>
                        </a:rPr>
                        <a:t>XMaxima</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dirty="0" err="1">
                          <a:effectLst/>
                          <a:latin typeface="Times New Roman" panose="02020603050405020304" pitchFamily="18" charset="0"/>
                          <a:cs typeface="Times New Roman" panose="02020603050405020304" pitchFamily="18" charset="0"/>
                        </a:rPr>
                        <a:t>Geogebra</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dirty="0" err="1">
                          <a:effectLst/>
                          <a:latin typeface="Times New Roman" panose="02020603050405020304" pitchFamily="18" charset="0"/>
                          <a:cs typeface="Times New Roman" panose="02020603050405020304" pitchFamily="18" charset="0"/>
                        </a:rPr>
                        <a:t>CmapTools</a:t>
                      </a:r>
                      <a:r>
                        <a:rPr lang="es-CO" sz="1000" dirty="0">
                          <a:effectLst/>
                          <a:latin typeface="Times New Roman" panose="02020603050405020304" pitchFamily="18" charset="0"/>
                          <a:cs typeface="Times New Roman" panose="02020603050405020304" pitchFamily="18" charset="0"/>
                        </a:rPr>
                        <a:t> IHMC</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25"/>
                        </a:rPr>
                        <a:t>Jclic</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26"/>
                        </a:rPr>
                        <a:t>GCompris</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27"/>
                        </a:rPr>
                        <a:t>Childsplay</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28"/>
                        </a:rPr>
                        <a:t>Scratch</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29"/>
                        </a:rPr>
                        <a:t>XMaxima</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30"/>
                        </a:rPr>
                        <a:t>Geogebra</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31"/>
                        </a:rPr>
                        <a:t>XMint</a:t>
                      </a:r>
                      <a:r>
                        <a:rPr lang="es-CO" sz="1000" dirty="0">
                          <a:effectLst/>
                          <a:latin typeface="Times New Roman" panose="02020603050405020304" pitchFamily="18" charset="0"/>
                          <a:cs typeface="Times New Roman" panose="02020603050405020304" pitchFamily="18" charset="0"/>
                        </a:rPr>
                        <a:t>.</a:t>
                      </a:r>
                    </a:p>
                    <a:p>
                      <a:r>
                        <a:rPr lang="es-CO" sz="1000" dirty="0">
                          <a:effectLst/>
                          <a:latin typeface="Times New Roman" panose="02020603050405020304" pitchFamily="18" charset="0"/>
                          <a:cs typeface="Times New Roman" panose="02020603050405020304" pitchFamily="18" charset="0"/>
                        </a:rPr>
                        <a:t>(Revisar en repositorios).</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043900912"/>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546964988"/>
              </p:ext>
            </p:extLst>
          </p:nvPr>
        </p:nvGraphicFramePr>
        <p:xfrm>
          <a:off x="6243885" y="765573"/>
          <a:ext cx="5667378" cy="4880628"/>
        </p:xfrm>
        <a:graphic>
          <a:graphicData uri="http://schemas.openxmlformats.org/drawingml/2006/table">
            <a:tbl>
              <a:tblPr/>
              <a:tblGrid>
                <a:gridCol w="1322194">
                  <a:extLst>
                    <a:ext uri="{9D8B030D-6E8A-4147-A177-3AD203B41FA5}">
                      <a16:colId xmlns:a16="http://schemas.microsoft.com/office/drawing/2014/main" val="3573582805"/>
                    </a:ext>
                  </a:extLst>
                </a:gridCol>
                <a:gridCol w="1658509">
                  <a:extLst>
                    <a:ext uri="{9D8B030D-6E8A-4147-A177-3AD203B41FA5}">
                      <a16:colId xmlns:a16="http://schemas.microsoft.com/office/drawing/2014/main" val="79380233"/>
                    </a:ext>
                  </a:extLst>
                </a:gridCol>
                <a:gridCol w="2686675">
                  <a:extLst>
                    <a:ext uri="{9D8B030D-6E8A-4147-A177-3AD203B41FA5}">
                      <a16:colId xmlns:a16="http://schemas.microsoft.com/office/drawing/2014/main" val="1451256467"/>
                    </a:ext>
                  </a:extLst>
                </a:gridCol>
              </a:tblGrid>
              <a:tr h="354231">
                <a:tc>
                  <a:txBody>
                    <a:bodyPr/>
                    <a:lstStyle/>
                    <a:p>
                      <a:r>
                        <a:rPr lang="es-ES" sz="1000">
                          <a:latin typeface="Times New Roman" panose="02020603050405020304" pitchFamily="18" charset="0"/>
                          <a:cs typeface="Times New Roman" panose="02020603050405020304" pitchFamily="18" charset="0"/>
                        </a:rPr>
                        <a:t>Descripción del programa, tareas ejecutadas</a:t>
                      </a:r>
                    </a:p>
                  </a:txBody>
                  <a:tcPr marL="33889" marR="33889" marT="33889" marB="3388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c>
                  <a:txBody>
                    <a:bodyPr/>
                    <a:lstStyle/>
                    <a:p>
                      <a:r>
                        <a:rPr lang="es-CO" sz="1000" dirty="0">
                          <a:latin typeface="Times New Roman" panose="02020603050405020304" pitchFamily="18" charset="0"/>
                          <a:cs typeface="Times New Roman" panose="02020603050405020304" pitchFamily="18" charset="0"/>
                        </a:rPr>
                        <a:t>Windows</a:t>
                      </a:r>
                    </a:p>
                  </a:txBody>
                  <a:tcPr marL="33889" marR="33889" marT="33889" marB="3388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c>
                  <a:txBody>
                    <a:bodyPr/>
                    <a:lstStyle/>
                    <a:p>
                      <a:r>
                        <a:rPr lang="es-CO" sz="1000" dirty="0">
                          <a:latin typeface="Times New Roman" panose="02020603050405020304" pitchFamily="18" charset="0"/>
                          <a:cs typeface="Times New Roman" panose="02020603050405020304" pitchFamily="18" charset="0"/>
                        </a:rPr>
                        <a:t>GNU/Linux</a:t>
                      </a:r>
                    </a:p>
                  </a:txBody>
                  <a:tcPr marL="33889" marR="33889" marT="33889" marB="3388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extLst>
                  <a:ext uri="{0D108BD9-81ED-4DB2-BD59-A6C34878D82A}">
                    <a16:rowId xmlns:a16="http://schemas.microsoft.com/office/drawing/2014/main" val="3622034665"/>
                  </a:ext>
                </a:extLst>
              </a:tr>
              <a:tr h="858087">
                <a:tc>
                  <a:txBody>
                    <a:bodyPr/>
                    <a:lstStyle/>
                    <a:p>
                      <a:r>
                        <a:rPr lang="es-CO" sz="1000">
                          <a:latin typeface="Times New Roman" panose="02020603050405020304" pitchFamily="18" charset="0"/>
                          <a:cs typeface="Times New Roman" panose="02020603050405020304" pitchFamily="18" charset="0"/>
                        </a:rPr>
                        <a:t>Simulador Espacial / Planetarios</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mj-lt"/>
                        <a:buAutoNum type="arabicPeriod"/>
                      </a:pPr>
                      <a:r>
                        <a:rPr lang="en-US" sz="1000" u="none" strike="noStrike">
                          <a:solidFill>
                            <a:srgbClr val="663366"/>
                          </a:solidFill>
                          <a:effectLst/>
                          <a:latin typeface="Times New Roman" panose="02020603050405020304" pitchFamily="18" charset="0"/>
                          <a:cs typeface="Times New Roman" panose="02020603050405020304" pitchFamily="18" charset="0"/>
                          <a:hlinkClick r:id="rId32"/>
                        </a:rPr>
                        <a:t>Starry Night.</a:t>
                      </a:r>
                      <a:endParaRPr lang="en-US" sz="1000">
                        <a:effectLst/>
                        <a:latin typeface="Times New Roman" panose="02020603050405020304" pitchFamily="18" charset="0"/>
                        <a:cs typeface="Times New Roman" panose="02020603050405020304" pitchFamily="18" charset="0"/>
                      </a:endParaRPr>
                    </a:p>
                    <a:p>
                      <a:pPr>
                        <a:buFont typeface="+mj-lt"/>
                        <a:buAutoNum type="arabicPeriod"/>
                      </a:pPr>
                      <a:r>
                        <a:rPr lang="en-US" sz="1000" u="none" strike="noStrike">
                          <a:solidFill>
                            <a:srgbClr val="663366"/>
                          </a:solidFill>
                          <a:effectLst/>
                          <a:latin typeface="Times New Roman" panose="02020603050405020304" pitchFamily="18" charset="0"/>
                          <a:cs typeface="Times New Roman" panose="02020603050405020304" pitchFamily="18" charset="0"/>
                          <a:hlinkClick r:id="rId33"/>
                        </a:rPr>
                        <a:t>Stellarium.</a:t>
                      </a:r>
                      <a:endParaRPr lang="en-US" sz="1000">
                        <a:effectLst/>
                        <a:latin typeface="Times New Roman" panose="02020603050405020304" pitchFamily="18" charset="0"/>
                        <a:cs typeface="Times New Roman" panose="02020603050405020304" pitchFamily="18" charset="0"/>
                      </a:endParaRPr>
                    </a:p>
                    <a:p>
                      <a:pPr>
                        <a:buFont typeface="+mj-lt"/>
                        <a:buAutoNum type="arabicPeriod"/>
                      </a:pPr>
                      <a:r>
                        <a:rPr lang="en-US" sz="1000" u="none" strike="noStrike">
                          <a:solidFill>
                            <a:srgbClr val="663366"/>
                          </a:solidFill>
                          <a:effectLst/>
                          <a:latin typeface="Times New Roman" panose="02020603050405020304" pitchFamily="18" charset="0"/>
                          <a:cs typeface="Times New Roman" panose="02020603050405020304" pitchFamily="18" charset="0"/>
                          <a:hlinkClick r:id="rId34"/>
                        </a:rPr>
                        <a:t>Openuniverse.</a:t>
                      </a:r>
                      <a:endParaRPr lang="en-US" sz="1000">
                        <a:effectLst/>
                        <a:latin typeface="Times New Roman" panose="02020603050405020304" pitchFamily="18" charset="0"/>
                        <a:cs typeface="Times New Roman" panose="02020603050405020304" pitchFamily="18" charset="0"/>
                      </a:endParaRPr>
                    </a:p>
                    <a:p>
                      <a:pPr>
                        <a:buFont typeface="+mj-lt"/>
                        <a:buAutoNum type="arabicPeriod"/>
                      </a:pPr>
                      <a:r>
                        <a:rPr lang="en-US" sz="1000" u="none" strike="noStrike">
                          <a:solidFill>
                            <a:srgbClr val="663366"/>
                          </a:solidFill>
                          <a:effectLst/>
                          <a:latin typeface="Times New Roman" panose="02020603050405020304" pitchFamily="18" charset="0"/>
                          <a:cs typeface="Times New Roman" panose="02020603050405020304" pitchFamily="18" charset="0"/>
                          <a:hlinkClick r:id="rId35"/>
                        </a:rPr>
                        <a:t>Celestia.</a:t>
                      </a:r>
                      <a:endParaRPr lang="en-US" sz="1000">
                        <a:effectLst/>
                        <a:latin typeface="Times New Roman" panose="02020603050405020304" pitchFamily="18" charset="0"/>
                        <a:cs typeface="Times New Roman" panose="02020603050405020304"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33"/>
                        </a:rPr>
                        <a:t>Stellarium</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33"/>
                        </a:rPr>
                        <a:t>.</a:t>
                      </a:r>
                      <a:endParaRPr lang="es-CO" sz="1000" dirty="0">
                        <a:effectLst/>
                        <a:latin typeface="Times New Roman" panose="02020603050405020304" pitchFamily="18" charset="0"/>
                        <a:cs typeface="Times New Roman" panose="02020603050405020304" pitchFamily="18" charset="0"/>
                      </a:endParaRP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36"/>
                        </a:rPr>
                        <a:t>Kstar</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36"/>
                        </a:rPr>
                        <a:t>.</a:t>
                      </a:r>
                      <a:endParaRPr lang="es-CO" sz="1000" dirty="0">
                        <a:effectLst/>
                        <a:latin typeface="Times New Roman" panose="02020603050405020304" pitchFamily="18" charset="0"/>
                        <a:cs typeface="Times New Roman" panose="02020603050405020304" pitchFamily="18" charset="0"/>
                      </a:endParaRP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34"/>
                        </a:rPr>
                        <a:t>Openuniverse</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34"/>
                        </a:rPr>
                        <a:t>.</a:t>
                      </a:r>
                      <a:endParaRPr lang="es-CO" sz="1000" dirty="0">
                        <a:effectLst/>
                        <a:latin typeface="Times New Roman" panose="02020603050405020304" pitchFamily="18" charset="0"/>
                        <a:cs typeface="Times New Roman" panose="02020603050405020304" pitchFamily="18" charset="0"/>
                      </a:endParaRP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35"/>
                        </a:rPr>
                        <a:t>Celestia</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35"/>
                        </a:rPr>
                        <a:t>.</a:t>
                      </a:r>
                      <a:endParaRPr lang="es-CO" sz="1000" dirty="0">
                        <a:effectLst/>
                        <a:latin typeface="Times New Roman" panose="02020603050405020304" pitchFamily="18" charset="0"/>
                        <a:cs typeface="Times New Roman" panose="02020603050405020304"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40220922"/>
                  </a:ext>
                </a:extLst>
              </a:tr>
              <a:tr h="577516">
                <a:tc>
                  <a:txBody>
                    <a:bodyPr/>
                    <a:lstStyle/>
                    <a:p>
                      <a:r>
                        <a:rPr lang="es-CO" sz="1000">
                          <a:latin typeface="Times New Roman" panose="02020603050405020304" pitchFamily="18" charset="0"/>
                          <a:cs typeface="Times New Roman" panose="02020603050405020304" pitchFamily="18" charset="0"/>
                        </a:rPr>
                        <a:t>Sistemas Matemáticos similares a Mathematica</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s-CO" sz="1000" u="none" strike="noStrike">
                          <a:solidFill>
                            <a:srgbClr val="663366"/>
                          </a:solidFill>
                          <a:effectLst/>
                          <a:latin typeface="Times New Roman" panose="02020603050405020304" pitchFamily="18" charset="0"/>
                          <a:cs typeface="Times New Roman" panose="02020603050405020304" pitchFamily="18" charset="0"/>
                          <a:hlinkClick r:id="rId37"/>
                        </a:rPr>
                        <a:t>Mathematica</a:t>
                      </a:r>
                      <a:endParaRPr lang="es-CO" sz="1000">
                        <a:latin typeface="Times New Roman" panose="02020603050405020304" pitchFamily="18" charset="0"/>
                        <a:cs typeface="Times New Roman" panose="02020603050405020304"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37"/>
                        </a:rPr>
                        <a:t>Mathematica</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37"/>
                        </a:rPr>
                        <a:t> para Linux</a:t>
                      </a:r>
                      <a:endParaRPr lang="es-CO" sz="1000" dirty="0">
                        <a:effectLst/>
                        <a:latin typeface="Times New Roman" panose="02020603050405020304" pitchFamily="18" charset="0"/>
                        <a:cs typeface="Times New Roman" panose="02020603050405020304" pitchFamily="18" charset="0"/>
                      </a:endParaRPr>
                    </a:p>
                    <a:p>
                      <a:pPr>
                        <a:buFont typeface="+mj-lt"/>
                        <a:buAutoNum type="arabicPeriod"/>
                      </a:pPr>
                      <a:r>
                        <a:rPr lang="es-CO" sz="1000" dirty="0" err="1">
                          <a:effectLst/>
                          <a:latin typeface="Times New Roman" panose="02020603050405020304" pitchFamily="18" charset="0"/>
                          <a:cs typeface="Times New Roman" panose="02020603050405020304" pitchFamily="18" charset="0"/>
                        </a:rPr>
                        <a:t>Maxima</a:t>
                      </a:r>
                      <a:endParaRPr lang="es-CO" sz="1000" dirty="0">
                        <a:effectLst/>
                        <a:latin typeface="Times New Roman" panose="02020603050405020304" pitchFamily="18" charset="0"/>
                        <a:cs typeface="Times New Roman" panose="02020603050405020304" pitchFamily="18" charset="0"/>
                      </a:endParaRPr>
                    </a:p>
                    <a:p>
                      <a:pPr>
                        <a:buFont typeface="+mj-lt"/>
                        <a:buAutoNum type="arabicPeriod"/>
                      </a:pPr>
                      <a:r>
                        <a:rPr lang="es-CO" sz="1000" dirty="0" err="1">
                          <a:effectLst/>
                          <a:latin typeface="Times New Roman" panose="02020603050405020304" pitchFamily="18" charset="0"/>
                          <a:cs typeface="Times New Roman" panose="02020603050405020304" pitchFamily="18" charset="0"/>
                        </a:rPr>
                        <a:t>MuPad</a:t>
                      </a:r>
                      <a:endParaRPr lang="es-CO" sz="1000" dirty="0">
                        <a:effectLst/>
                        <a:latin typeface="Times New Roman" panose="02020603050405020304" pitchFamily="18" charset="0"/>
                        <a:cs typeface="Times New Roman" panose="02020603050405020304"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4290336759"/>
                  </a:ext>
                </a:extLst>
              </a:tr>
              <a:tr h="1010653">
                <a:tc>
                  <a:txBody>
                    <a:bodyPr/>
                    <a:lstStyle/>
                    <a:p>
                      <a:r>
                        <a:rPr lang="es-CO" sz="1000">
                          <a:latin typeface="Times New Roman" panose="02020603050405020304" pitchFamily="18" charset="0"/>
                          <a:cs typeface="Times New Roman" panose="02020603050405020304" pitchFamily="18" charset="0"/>
                        </a:rPr>
                        <a:t>Creación de Presentaciones</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s-CO" sz="1000">
                          <a:latin typeface="Times New Roman" panose="02020603050405020304" pitchFamily="18" charset="0"/>
                          <a:cs typeface="Times New Roman" panose="02020603050405020304" pitchFamily="18" charset="0"/>
                        </a:rPr>
                        <a:t>MS PowerPoint, </a:t>
                      </a:r>
                      <a:r>
                        <a:rPr lang="es-CO" sz="1000" u="none" strike="noStrike">
                          <a:solidFill>
                            <a:srgbClr val="663366"/>
                          </a:solidFill>
                          <a:effectLst/>
                          <a:latin typeface="Times New Roman" panose="02020603050405020304" pitchFamily="18" charset="0"/>
                          <a:cs typeface="Times New Roman" panose="02020603050405020304" pitchFamily="18" charset="0"/>
                          <a:hlinkClick r:id="rId15"/>
                        </a:rPr>
                        <a:t>StarOffice</a:t>
                      </a:r>
                      <a:r>
                        <a:rPr lang="es-CO" sz="1000">
                          <a:latin typeface="Times New Roman" panose="02020603050405020304" pitchFamily="18" charset="0"/>
                          <a:cs typeface="Times New Roman" panose="02020603050405020304" pitchFamily="18" charset="0"/>
                        </a:rPr>
                        <a:t> Presentation, </a:t>
                      </a:r>
                      <a:r>
                        <a:rPr lang="es-CO" sz="1000" u="none" strike="noStrike">
                          <a:solidFill>
                            <a:srgbClr val="663366"/>
                          </a:solidFill>
                          <a:effectLst/>
                          <a:latin typeface="Times New Roman" panose="02020603050405020304" pitchFamily="18" charset="0"/>
                          <a:cs typeface="Times New Roman" panose="02020603050405020304" pitchFamily="18" charset="0"/>
                          <a:hlinkClick r:id="rId16"/>
                        </a:rPr>
                        <a:t>OpenOffice.org</a:t>
                      </a:r>
                      <a:r>
                        <a:rPr lang="es-CO" sz="1000">
                          <a:latin typeface="Times New Roman" panose="02020603050405020304" pitchFamily="18" charset="0"/>
                          <a:cs typeface="Times New Roman" panose="02020603050405020304" pitchFamily="18" charset="0"/>
                        </a:rPr>
                        <a:t> Impress</a:t>
                      </a:r>
                      <a:r>
                        <a:rPr lang="es-CO" sz="1000" u="none" strike="noStrike">
                          <a:solidFill>
                            <a:srgbClr val="663366"/>
                          </a:solidFill>
                          <a:effectLst/>
                          <a:latin typeface="Times New Roman" panose="02020603050405020304" pitchFamily="18" charset="0"/>
                          <a:cs typeface="Times New Roman" panose="02020603050405020304" pitchFamily="18" charset="0"/>
                          <a:hlinkClick r:id="rId17"/>
                        </a:rPr>
                        <a:t>Libre Office</a:t>
                      </a:r>
                      <a:r>
                        <a:rPr lang="es-CO" sz="1000">
                          <a:effectLst/>
                          <a:latin typeface="Times New Roman" panose="02020603050405020304" pitchFamily="18" charset="0"/>
                          <a:cs typeface="Times New Roman" panose="02020603050405020304" pitchFamily="18" charset="0"/>
                        </a:rPr>
                        <a:t> Impress</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15"/>
                        </a:rPr>
                        <a:t>StarOffice</a:t>
                      </a:r>
                      <a:r>
                        <a:rPr lang="es-CO" sz="1000" dirty="0">
                          <a:effectLst/>
                          <a:latin typeface="Times New Roman" panose="02020603050405020304" pitchFamily="18" charset="0"/>
                          <a:cs typeface="Times New Roman" panose="02020603050405020304" pitchFamily="18" charset="0"/>
                        </a:rPr>
                        <a:t> </a:t>
                      </a:r>
                      <a:r>
                        <a:rPr lang="es-CO" sz="1000" dirty="0" err="1">
                          <a:effectLst/>
                          <a:latin typeface="Times New Roman" panose="02020603050405020304" pitchFamily="18" charset="0"/>
                          <a:cs typeface="Times New Roman" panose="02020603050405020304" pitchFamily="18" charset="0"/>
                        </a:rPr>
                        <a:t>Presentation</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16"/>
                        </a:rPr>
                        <a:t>OpenOffice.org</a:t>
                      </a:r>
                      <a:r>
                        <a:rPr lang="es-CO" sz="1000" dirty="0">
                          <a:effectLst/>
                          <a:latin typeface="Times New Roman" panose="02020603050405020304" pitchFamily="18" charset="0"/>
                          <a:cs typeface="Times New Roman" panose="02020603050405020304" pitchFamily="18" charset="0"/>
                        </a:rPr>
                        <a:t> </a:t>
                      </a:r>
                      <a:r>
                        <a:rPr lang="es-CO" sz="1000" dirty="0" err="1">
                          <a:effectLst/>
                          <a:latin typeface="Times New Roman" panose="02020603050405020304" pitchFamily="18" charset="0"/>
                          <a:cs typeface="Times New Roman" panose="02020603050405020304" pitchFamily="18" charset="0"/>
                        </a:rPr>
                        <a:t>Impress</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38"/>
                        </a:rPr>
                        <a:t>Kpresenter</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39"/>
                        </a:rPr>
                        <a:t>MagicPoint</a:t>
                      </a:r>
                      <a:r>
                        <a:rPr lang="es-CO" sz="1000" dirty="0">
                          <a:effectLst/>
                          <a:latin typeface="Times New Roman" panose="02020603050405020304" pitchFamily="18" charset="0"/>
                          <a:cs typeface="Times New Roman" panose="02020603050405020304" pitchFamily="18" charset="0"/>
                        </a:rPr>
                        <a:t>.</a:t>
                      </a:r>
                    </a:p>
                    <a:p>
                      <a:pPr>
                        <a:buFont typeface="+mj-lt"/>
                        <a:buAutoNum type="arabicPeriod"/>
                      </a:pPr>
                      <a:r>
                        <a:rPr lang="es-CO" sz="1000" dirty="0" err="1">
                          <a:effectLst/>
                          <a:latin typeface="Times New Roman" panose="02020603050405020304" pitchFamily="18" charset="0"/>
                          <a:cs typeface="Times New Roman" panose="02020603050405020304" pitchFamily="18" charset="0"/>
                        </a:rPr>
                        <a:t>Kuickshow</a:t>
                      </a:r>
                      <a:r>
                        <a:rPr lang="es-CO" sz="1000" dirty="0">
                          <a:effectLst/>
                          <a:latin typeface="Times New Roman" panose="02020603050405020304" pitchFamily="18" charset="0"/>
                          <a:cs typeface="Times New Roman" panose="02020603050405020304" pitchFamily="18" charset="0"/>
                        </a:rPr>
                        <a:t> &amp; </a:t>
                      </a:r>
                      <a:r>
                        <a:rPr lang="es-CO" sz="1000" dirty="0" err="1">
                          <a:effectLst/>
                          <a:latin typeface="Times New Roman" panose="02020603050405020304" pitchFamily="18" charset="0"/>
                          <a:cs typeface="Times New Roman" panose="02020603050405020304" pitchFamily="18" charset="0"/>
                        </a:rPr>
                        <a:t>gimp</a:t>
                      </a:r>
                      <a:r>
                        <a:rPr lang="es-CO" sz="1000" dirty="0">
                          <a:effectLst/>
                          <a:latin typeface="Times New Roman" panose="02020603050405020304" pitchFamily="18" charset="0"/>
                          <a:cs typeface="Times New Roman" panose="02020603050405020304" pitchFamily="18" charset="0"/>
                        </a:rPr>
                        <a:t>.</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709858492"/>
                  </a:ext>
                </a:extLst>
              </a:tr>
              <a:tr h="1909394">
                <a:tc>
                  <a:txBody>
                    <a:bodyPr/>
                    <a:lstStyle/>
                    <a:p>
                      <a:r>
                        <a:rPr lang="es-CO" sz="1000" dirty="0">
                          <a:latin typeface="Times New Roman" panose="02020603050405020304" pitchFamily="18" charset="0"/>
                          <a:cs typeface="Times New Roman" panose="02020603050405020304" pitchFamily="18" charset="0"/>
                        </a:rPr>
                        <a:t>Creador de archivos PDF</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s-CO" sz="1000" dirty="0">
                          <a:latin typeface="Times New Roman" panose="02020603050405020304" pitchFamily="18" charset="0"/>
                          <a:cs typeface="Times New Roman" panose="02020603050405020304" pitchFamily="18" charset="0"/>
                        </a:rPr>
                        <a:t>Adobe Acrobat </a:t>
                      </a:r>
                      <a:r>
                        <a:rPr lang="es-CO" sz="1000" dirty="0" err="1">
                          <a:latin typeface="Times New Roman" panose="02020603050405020304" pitchFamily="18" charset="0"/>
                          <a:cs typeface="Times New Roman" panose="02020603050405020304" pitchFamily="18" charset="0"/>
                        </a:rPr>
                        <a:t>Distiller</a:t>
                      </a:r>
                      <a:endParaRPr lang="es-CO" sz="1000" dirty="0">
                        <a:latin typeface="Times New Roman" panose="02020603050405020304" pitchFamily="18" charset="0"/>
                        <a:cs typeface="Times New Roman" panose="02020603050405020304"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panose="020B0604020202020204" pitchFamily="34" charset="0"/>
                        <a:buNone/>
                      </a:pPr>
                      <a:r>
                        <a:rPr lang="es-CO" sz="1000" u="none" strike="noStrike" dirty="0" smtClean="0">
                          <a:solidFill>
                            <a:srgbClr val="663366"/>
                          </a:solidFill>
                          <a:effectLst/>
                          <a:latin typeface="Times New Roman" panose="02020603050405020304" pitchFamily="18" charset="0"/>
                          <a:cs typeface="Times New Roman" panose="02020603050405020304" pitchFamily="18" charset="0"/>
                          <a:hlinkClick r:id="rId40"/>
                        </a:rPr>
                        <a:t>Adobe </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40"/>
                        </a:rPr>
                        <a:t>Acrobat </a:t>
                      </a: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40"/>
                        </a:rPr>
                        <a:t>Distiller</a:t>
                      </a: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40"/>
                        </a:rPr>
                        <a:t> para GNU/Linux</a:t>
                      </a:r>
                      <a:r>
                        <a:rPr lang="es-CO" sz="1000" dirty="0">
                          <a:effectLst/>
                          <a:latin typeface="Times New Roman" panose="02020603050405020304" pitchFamily="18" charset="0"/>
                          <a:cs typeface="Times New Roman" panose="02020603050405020304" pitchFamily="18" charset="0"/>
                        </a:rPr>
                        <a:t>. [NL]</a:t>
                      </a:r>
                    </a:p>
                    <a:p>
                      <a:pPr>
                        <a:buFont typeface="Arial" panose="020B0604020202020204" pitchFamily="34" charset="0"/>
                        <a:buChar char="•"/>
                      </a:pPr>
                      <a:r>
                        <a:rPr lang="es-CO" sz="1000" dirty="0" err="1">
                          <a:effectLst/>
                          <a:latin typeface="Times New Roman" panose="02020603050405020304" pitchFamily="18" charset="0"/>
                          <a:cs typeface="Times New Roman" panose="02020603050405020304" pitchFamily="18" charset="0"/>
                        </a:rPr>
                        <a:t>PStill</a:t>
                      </a:r>
                      <a:r>
                        <a:rPr lang="es-CO" sz="1000" dirty="0">
                          <a:effectLst/>
                          <a:latin typeface="Times New Roman" panose="02020603050405020304" pitchFamily="18" charset="0"/>
                          <a:cs typeface="Times New Roman" panose="02020603050405020304" pitchFamily="18" charset="0"/>
                        </a:rPr>
                        <a:t>. [Shareware]</a:t>
                      </a:r>
                    </a:p>
                    <a:p>
                      <a:pPr>
                        <a:buFont typeface="Arial" panose="020B0604020202020204" pitchFamily="34" charset="0"/>
                        <a:buChar char="•"/>
                      </a:pPr>
                      <a:r>
                        <a:rPr lang="es-CO" sz="1000" dirty="0" err="1">
                          <a:effectLst/>
                          <a:latin typeface="Times New Roman" panose="02020603050405020304" pitchFamily="18" charset="0"/>
                          <a:cs typeface="Times New Roman" panose="02020603050405020304" pitchFamily="18" charset="0"/>
                        </a:rPr>
                        <a:t>PDFLatex</a:t>
                      </a:r>
                      <a:r>
                        <a:rPr lang="es-CO" sz="100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s-CO" sz="1000" dirty="0" err="1">
                          <a:effectLst/>
                          <a:latin typeface="Times New Roman" panose="02020603050405020304" pitchFamily="18" charset="0"/>
                          <a:cs typeface="Times New Roman" panose="02020603050405020304" pitchFamily="18" charset="0"/>
                        </a:rPr>
                        <a:t>Xfig</a:t>
                      </a:r>
                      <a:r>
                        <a:rPr lang="es-CO" sz="100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41"/>
                        </a:rPr>
                        <a:t>Ghostscript</a:t>
                      </a:r>
                      <a:r>
                        <a:rPr lang="es-CO" sz="100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42"/>
                        </a:rPr>
                        <a:t>Tex2Pdf.</a:t>
                      </a:r>
                      <a:endParaRPr lang="es-CO" sz="10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s-CO" sz="1000" u="none" strike="noStrike" dirty="0" err="1">
                          <a:solidFill>
                            <a:srgbClr val="663366"/>
                          </a:solidFill>
                          <a:effectLst/>
                          <a:latin typeface="Times New Roman" panose="02020603050405020304" pitchFamily="18" charset="0"/>
                          <a:cs typeface="Times New Roman" panose="02020603050405020304" pitchFamily="18" charset="0"/>
                          <a:hlinkClick r:id="rId43"/>
                        </a:rPr>
                        <a:t>Reportlab</a:t>
                      </a:r>
                      <a:r>
                        <a:rPr lang="es-CO" sz="1000" dirty="0">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s-CO" sz="1000" u="none" strike="noStrike" dirty="0">
                          <a:solidFill>
                            <a:srgbClr val="663366"/>
                          </a:solidFill>
                          <a:effectLst/>
                          <a:latin typeface="Times New Roman" panose="02020603050405020304" pitchFamily="18" charset="0"/>
                          <a:cs typeface="Times New Roman" panose="02020603050405020304" pitchFamily="18" charset="0"/>
                          <a:hlinkClick r:id="rId44"/>
                        </a:rPr>
                        <a:t>GV</a:t>
                      </a:r>
                      <a:r>
                        <a:rPr lang="es-CO" sz="1000" dirty="0">
                          <a:effectLst/>
                          <a:latin typeface="Times New Roman" panose="02020603050405020304" pitchFamily="18" charset="0"/>
                          <a:cs typeface="Times New Roman" panose="02020603050405020304" pitchFamily="18" charset="0"/>
                        </a:rPr>
                        <a:t>.</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043900912"/>
                  </a:ext>
                </a:extLst>
              </a:tr>
            </a:tbl>
          </a:graphicData>
        </a:graphic>
      </p:graphicFrame>
    </p:spTree>
    <p:extLst>
      <p:ext uri="{BB962C8B-B14F-4D97-AF65-F5344CB8AC3E}">
        <p14:creationId xmlns:p14="http://schemas.microsoft.com/office/powerpoint/2010/main" val="935565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5325" y="-47093"/>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2674960" y="365126"/>
            <a:ext cx="8678839" cy="809280"/>
          </a:xfrm>
        </p:spPr>
        <p:txBody>
          <a:bodyPr>
            <a:noAutofit/>
          </a:bodyPr>
          <a:lstStyle/>
          <a:p>
            <a:r>
              <a:rPr lang="es-ES" sz="3600" dirty="0" smtClean="0">
                <a:solidFill>
                  <a:srgbClr val="002060"/>
                </a:solidFill>
              </a:rPr>
              <a:t>Herramientas.</a:t>
            </a:r>
            <a:endParaRPr lang="en-US" sz="3600" dirty="0">
              <a:solidFill>
                <a:srgbClr val="002060"/>
              </a:solidFill>
            </a:endParaRPr>
          </a:p>
        </p:txBody>
      </p:sp>
      <p:sp>
        <p:nvSpPr>
          <p:cNvPr id="3" name="Marcador de contenido 2"/>
          <p:cNvSpPr>
            <a:spLocks noGrp="1"/>
          </p:cNvSpPr>
          <p:nvPr>
            <p:ph sz="half" idx="1"/>
          </p:nvPr>
        </p:nvSpPr>
        <p:spPr>
          <a:xfrm>
            <a:off x="2429301" y="1053176"/>
            <a:ext cx="8802805" cy="1594489"/>
          </a:xfrm>
        </p:spPr>
        <p:txBody>
          <a:bodyPr>
            <a:normAutofit lnSpcReduction="10000"/>
          </a:bodyPr>
          <a:lstStyle/>
          <a:p>
            <a:pPr marL="0" indent="0" algn="just">
              <a:buNone/>
            </a:pPr>
            <a:r>
              <a:rPr lang="es-ES" sz="2000" dirty="0"/>
              <a:t>Teniendo claro que casi todo el software libre puede ser útil en educación, aunque no esté etiquetado como "educativo", para este caso nos centraremos en el software creado con un propósito educativo que, en determinadas edades y momentos del aula, puede constituir un recurso importante tanto para el acercamiento al uso de las TICs y la adquisición de competencias digitales como para el aprendizaje, repaso o refuerzo de determinados </a:t>
            </a:r>
            <a:r>
              <a:rPr lang="es-ES" sz="2000" dirty="0" smtClean="0"/>
              <a:t>contenidos [6]. </a:t>
            </a:r>
          </a:p>
          <a:p>
            <a:pPr marL="0" indent="0" algn="just">
              <a:buNone/>
            </a:pPr>
            <a:endParaRPr lang="es-MX" sz="2000" dirty="0"/>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14" name="Marcador de contenido 6"/>
          <p:cNvSpPr txBox="1">
            <a:spLocks/>
          </p:cNvSpPr>
          <p:nvPr/>
        </p:nvSpPr>
        <p:spPr>
          <a:xfrm>
            <a:off x="3546928" y="3110789"/>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1600" dirty="0"/>
          </a:p>
        </p:txBody>
      </p:sp>
      <p:sp>
        <p:nvSpPr>
          <p:cNvPr id="15" name="Marcador de contenido 6"/>
          <p:cNvSpPr txBox="1">
            <a:spLocks/>
          </p:cNvSpPr>
          <p:nvPr/>
        </p:nvSpPr>
        <p:spPr>
          <a:xfrm>
            <a:off x="8728528" y="3269869"/>
            <a:ext cx="2728062" cy="2581009"/>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000" dirty="0"/>
              <a:t>Simuladores.</a:t>
            </a:r>
          </a:p>
          <a:p>
            <a:pPr lvl="1" algn="just"/>
            <a:r>
              <a:rPr lang="es-ES" sz="1600" dirty="0"/>
              <a:t>GeoGebra</a:t>
            </a:r>
          </a:p>
          <a:p>
            <a:pPr lvl="1" algn="just"/>
            <a:r>
              <a:rPr lang="es-ES" sz="1600" dirty="0"/>
              <a:t>DrGeo</a:t>
            </a:r>
          </a:p>
          <a:p>
            <a:pPr lvl="1" algn="just"/>
            <a:r>
              <a:rPr lang="es-ES" sz="1600" dirty="0"/>
              <a:t>PHUN</a:t>
            </a:r>
          </a:p>
          <a:p>
            <a:pPr lvl="1" algn="just"/>
            <a:r>
              <a:rPr lang="es-ES" sz="1600" dirty="0"/>
              <a:t>JOSM</a:t>
            </a:r>
          </a:p>
          <a:p>
            <a:pPr lvl="1" algn="just"/>
            <a:r>
              <a:rPr lang="es-ES" sz="1600" dirty="0"/>
              <a:t>Stellarium</a:t>
            </a:r>
          </a:p>
          <a:p>
            <a:pPr lvl="1" algn="just"/>
            <a:r>
              <a:rPr lang="es-ES" sz="1600" dirty="0"/>
              <a:t>MuseScore</a:t>
            </a:r>
          </a:p>
          <a:p>
            <a:pPr lvl="1" algn="just"/>
            <a:r>
              <a:rPr lang="es-ES" sz="1600" dirty="0"/>
              <a:t>Rosegarden</a:t>
            </a:r>
          </a:p>
          <a:p>
            <a:pPr lvl="1" algn="just"/>
            <a:r>
              <a:rPr lang="es-ES" sz="1600" dirty="0"/>
              <a:t>TuxGuitar</a:t>
            </a:r>
          </a:p>
        </p:txBody>
      </p:sp>
      <p:sp>
        <p:nvSpPr>
          <p:cNvPr id="18" name="Marcador de contenido 6"/>
          <p:cNvSpPr txBox="1">
            <a:spLocks/>
          </p:cNvSpPr>
          <p:nvPr/>
        </p:nvSpPr>
        <p:spPr>
          <a:xfrm>
            <a:off x="4670054" y="3307777"/>
            <a:ext cx="2728062" cy="254310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t> Conjunto de Actividades.</a:t>
            </a:r>
          </a:p>
          <a:p>
            <a:pPr lvl="1"/>
            <a:r>
              <a:rPr lang="es-ES" sz="1600" dirty="0"/>
              <a:t>Gcompris</a:t>
            </a:r>
          </a:p>
          <a:p>
            <a:pPr lvl="1"/>
            <a:r>
              <a:rPr lang="es-ES" sz="1600" dirty="0"/>
              <a:t>Pysycache</a:t>
            </a:r>
          </a:p>
          <a:p>
            <a:pPr lvl="1"/>
            <a:r>
              <a:rPr lang="es-ES" sz="1600" dirty="0"/>
              <a:t>Scratch</a:t>
            </a:r>
          </a:p>
          <a:p>
            <a:pPr lvl="1"/>
            <a:r>
              <a:rPr lang="es-ES" sz="1600" dirty="0"/>
              <a:t>HappyNote</a:t>
            </a:r>
          </a:p>
          <a:p>
            <a:pPr lvl="1"/>
            <a:r>
              <a:rPr lang="es-ES" sz="1600" dirty="0"/>
              <a:t>Vedoque</a:t>
            </a:r>
          </a:p>
        </p:txBody>
      </p:sp>
      <p:sp>
        <p:nvSpPr>
          <p:cNvPr id="19" name="Marcador de contenido 6"/>
          <p:cNvSpPr txBox="1">
            <a:spLocks/>
          </p:cNvSpPr>
          <p:nvPr/>
        </p:nvSpPr>
        <p:spPr>
          <a:xfrm>
            <a:off x="818866" y="3307777"/>
            <a:ext cx="2728062" cy="254310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t>Creación de Contenido.</a:t>
            </a:r>
          </a:p>
          <a:p>
            <a:pPr lvl="1"/>
            <a:r>
              <a:rPr lang="es-ES" sz="1600" dirty="0"/>
              <a:t>KDE Education Project</a:t>
            </a:r>
          </a:p>
          <a:p>
            <a:pPr lvl="1"/>
            <a:r>
              <a:rPr lang="es-ES" sz="1600" dirty="0"/>
              <a:t>ChildsPlay</a:t>
            </a:r>
          </a:p>
          <a:p>
            <a:pPr lvl="1"/>
            <a:r>
              <a:rPr lang="es-ES" sz="1600" dirty="0"/>
              <a:t>Jclic</a:t>
            </a:r>
          </a:p>
          <a:p>
            <a:pPr lvl="1"/>
            <a:r>
              <a:rPr lang="es-ES" sz="1600" dirty="0"/>
              <a:t>HotPotatoes</a:t>
            </a:r>
          </a:p>
          <a:p>
            <a:pPr lvl="1"/>
            <a:r>
              <a:rPr lang="es-ES" sz="1600" dirty="0"/>
              <a:t>VYM</a:t>
            </a:r>
          </a:p>
          <a:p>
            <a:pPr lvl="1"/>
            <a:r>
              <a:rPr lang="es-ES" sz="1600" dirty="0"/>
              <a:t>Tux Paint</a:t>
            </a:r>
          </a:p>
        </p:txBody>
      </p:sp>
      <p:pic>
        <p:nvPicPr>
          <p:cNvPr id="10" name="Imagen 9"/>
          <p:cNvPicPr>
            <a:picLocks noChangeAspect="1"/>
          </p:cNvPicPr>
          <p:nvPr/>
        </p:nvPicPr>
        <p:blipFill>
          <a:blip r:embed="rId4"/>
          <a:stretch>
            <a:fillRect/>
          </a:stretch>
        </p:blipFill>
        <p:spPr>
          <a:xfrm>
            <a:off x="5325" y="0"/>
            <a:ext cx="1758044" cy="1765928"/>
          </a:xfrm>
          <a:prstGeom prst="rect">
            <a:avLst/>
          </a:prstGeom>
        </p:spPr>
      </p:pic>
    </p:spTree>
    <p:extLst>
      <p:ext uri="{BB962C8B-B14F-4D97-AF65-F5344CB8AC3E}">
        <p14:creationId xmlns:p14="http://schemas.microsoft.com/office/powerpoint/2010/main" val="535675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p:txBody>
          <a:bodyPr>
            <a:noAutofit/>
          </a:bodyPr>
          <a:lstStyle/>
          <a:p>
            <a:r>
              <a:rPr lang="es-ES" sz="3600" dirty="0" smtClean="0">
                <a:solidFill>
                  <a:srgbClr val="002060"/>
                </a:solidFill>
              </a:rPr>
              <a:t>Actividad</a:t>
            </a:r>
            <a:endParaRPr lang="en-US" sz="3600" dirty="0">
              <a:solidFill>
                <a:srgbClr val="002060"/>
              </a:solidFill>
            </a:endParaRPr>
          </a:p>
        </p:txBody>
      </p:sp>
      <p:sp>
        <p:nvSpPr>
          <p:cNvPr id="2" name="Marcador de contenido 1"/>
          <p:cNvSpPr>
            <a:spLocks noGrp="1"/>
          </p:cNvSpPr>
          <p:nvPr>
            <p:ph idx="1"/>
          </p:nvPr>
        </p:nvSpPr>
        <p:spPr/>
        <p:txBody>
          <a:bodyPr>
            <a:normAutofit/>
          </a:bodyPr>
          <a:lstStyle/>
          <a:p>
            <a:pPr marL="0" indent="0">
              <a:buNone/>
            </a:pPr>
            <a:r>
              <a:rPr lang="es-MX" sz="2000" dirty="0" smtClean="0"/>
              <a:t>Desarrolle las siguientes actividades en un documento de texto y compártalo con sus compañeros de trabajo.</a:t>
            </a:r>
          </a:p>
          <a:p>
            <a:pPr marL="457200" indent="-457200">
              <a:buFont typeface="+mj-lt"/>
              <a:buAutoNum type="arabicPeriod"/>
            </a:pPr>
            <a:r>
              <a:rPr lang="es-MX" sz="2000" dirty="0" smtClean="0"/>
              <a:t>Describa brevemente cual es la diferencia entre software gratuito y software libre.</a:t>
            </a:r>
          </a:p>
          <a:p>
            <a:pPr marL="457200" indent="-457200">
              <a:buFont typeface="+mj-lt"/>
              <a:buAutoNum type="arabicPeriod"/>
            </a:pPr>
            <a:r>
              <a:rPr lang="es-MX" sz="2000" dirty="0" smtClean="0"/>
              <a:t>Indique al menos tres de las características que según la FSF indican que un software es libre.</a:t>
            </a:r>
          </a:p>
          <a:p>
            <a:pPr marL="457200" indent="-457200">
              <a:buFont typeface="+mj-lt"/>
              <a:buAutoNum type="arabicPeriod"/>
            </a:pPr>
            <a:r>
              <a:rPr lang="es-MX" sz="2000" dirty="0" smtClean="0"/>
              <a:t>Describa el concepto de licencia se software libre y describa al menos una de las licencias presentadas.</a:t>
            </a:r>
          </a:p>
          <a:p>
            <a:pPr marL="457200" indent="-457200">
              <a:buFont typeface="+mj-lt"/>
              <a:buAutoNum type="arabicPeriod"/>
            </a:pPr>
            <a:r>
              <a:rPr lang="es-MX" sz="2000" dirty="0" smtClean="0"/>
              <a:t>Describa con sus propias palabras cual de las cuatro razones de porque en la educación debe usarse el software libre tendría un mayor impacto en su institución.</a:t>
            </a:r>
          </a:p>
          <a:p>
            <a:pPr marL="0" indent="0">
              <a:buNone/>
            </a:pPr>
            <a:endParaRPr lang="es-MX" sz="2000" dirty="0"/>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Tree>
    <p:extLst>
      <p:ext uri="{BB962C8B-B14F-4D97-AF65-F5344CB8AC3E}">
        <p14:creationId xmlns:p14="http://schemas.microsoft.com/office/powerpoint/2010/main" val="3720798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838200" y="365125"/>
            <a:ext cx="10515600" cy="779463"/>
          </a:xfrm>
        </p:spPr>
        <p:txBody>
          <a:bodyPr>
            <a:noAutofit/>
          </a:bodyPr>
          <a:lstStyle/>
          <a:p>
            <a:pPr algn="ctr"/>
            <a:r>
              <a:rPr lang="es-ES" sz="3600" dirty="0" smtClean="0">
                <a:solidFill>
                  <a:srgbClr val="002060"/>
                </a:solidFill>
              </a:rPr>
              <a:t>Bibliografía</a:t>
            </a:r>
            <a:endParaRPr lang="en-US" sz="3600" dirty="0">
              <a:solidFill>
                <a:srgbClr val="002060"/>
              </a:solidFill>
            </a:endParaRPr>
          </a:p>
        </p:txBody>
      </p:sp>
      <p:sp>
        <p:nvSpPr>
          <p:cNvPr id="2" name="Marcador de contenido 1"/>
          <p:cNvSpPr>
            <a:spLocks noGrp="1"/>
          </p:cNvSpPr>
          <p:nvPr>
            <p:ph idx="1"/>
          </p:nvPr>
        </p:nvSpPr>
        <p:spPr>
          <a:xfrm>
            <a:off x="557979" y="1144588"/>
            <a:ext cx="11225981" cy="4996905"/>
          </a:xfrm>
        </p:spPr>
        <p:txBody>
          <a:bodyPr>
            <a:normAutofit fontScale="25000" lnSpcReduction="20000"/>
          </a:bodyPr>
          <a:lstStyle/>
          <a:p>
            <a:r>
              <a:rPr lang="es-ES" sz="4500" dirty="0"/>
              <a:t>[</a:t>
            </a:r>
            <a:r>
              <a:rPr lang="es-ES" sz="5600" dirty="0"/>
              <a:t>1]	J. </a:t>
            </a:r>
            <a:r>
              <a:rPr lang="es-ES" sz="5600" dirty="0" err="1"/>
              <a:t>Adell</a:t>
            </a:r>
            <a:r>
              <a:rPr lang="es-ES" sz="5600" dirty="0"/>
              <a:t>, “Software libre en educación EDUBOT: </a:t>
            </a:r>
            <a:r>
              <a:rPr lang="es-ES" sz="5600" dirty="0" err="1"/>
              <a:t>Pensament</a:t>
            </a:r>
            <a:r>
              <a:rPr lang="es-ES" sz="5600" dirty="0"/>
              <a:t> Computacional i </a:t>
            </a:r>
            <a:r>
              <a:rPr lang="es-ES" sz="5600" dirty="0" err="1"/>
              <a:t>Competència</a:t>
            </a:r>
            <a:r>
              <a:rPr lang="es-ES" sz="5600" dirty="0"/>
              <a:t> Digital </a:t>
            </a:r>
            <a:r>
              <a:rPr lang="es-ES" sz="5600" dirty="0" err="1"/>
              <a:t>Docent</a:t>
            </a:r>
            <a:r>
              <a:rPr lang="es-ES" sz="5600" dirty="0"/>
              <a:t> </a:t>
            </a:r>
            <a:r>
              <a:rPr lang="es-ES" sz="5600" dirty="0" err="1"/>
              <a:t>amb</a:t>
            </a:r>
            <a:r>
              <a:rPr lang="es-ES" sz="5600" dirty="0"/>
              <a:t> </a:t>
            </a:r>
            <a:r>
              <a:rPr lang="es-ES" sz="5600" dirty="0" err="1"/>
              <a:t>l’ús</a:t>
            </a:r>
            <a:r>
              <a:rPr lang="es-ES" sz="5600" dirty="0"/>
              <a:t> de la </a:t>
            </a:r>
            <a:r>
              <a:rPr lang="es-ES" sz="5600" dirty="0" err="1"/>
              <a:t>Robòtica</a:t>
            </a:r>
            <a:r>
              <a:rPr lang="es-ES" sz="5600" dirty="0"/>
              <a:t> </a:t>
            </a:r>
            <a:r>
              <a:rPr lang="es-ES" sz="5600" dirty="0" smtClean="0"/>
              <a:t>		Educativa </a:t>
            </a:r>
            <a:r>
              <a:rPr lang="es-ES" sz="5600" dirty="0"/>
              <a:t>View </a:t>
            </a:r>
            <a:r>
              <a:rPr lang="es-ES" sz="5600" dirty="0" err="1"/>
              <a:t>project</a:t>
            </a:r>
            <a:r>
              <a:rPr lang="es-ES" sz="5600" dirty="0"/>
              <a:t> SIMUL@B: Laboratorio de simulaciones 3D para el desarrollo de la competencia digital docente View </a:t>
            </a:r>
            <a:r>
              <a:rPr lang="es-ES" sz="5600" dirty="0" err="1"/>
              <a:t>project</a:t>
            </a:r>
            <a:r>
              <a:rPr lang="es-ES" sz="5600" dirty="0"/>
              <a:t>,” 2007</a:t>
            </a:r>
            <a:r>
              <a:rPr lang="es-ES" sz="5600" dirty="0" smtClean="0"/>
              <a:t>.</a:t>
            </a:r>
          </a:p>
          <a:p>
            <a:pPr marL="0" indent="0">
              <a:buNone/>
            </a:pPr>
            <a:endParaRPr lang="es-ES" sz="5600" dirty="0" smtClean="0"/>
          </a:p>
          <a:p>
            <a:r>
              <a:rPr lang="es-ES" sz="5600" dirty="0" smtClean="0"/>
              <a:t>[2]</a:t>
            </a:r>
            <a:r>
              <a:rPr lang="es-ES" sz="5600" dirty="0"/>
              <a:t>	J. M. González-Barahona, “EL CONCEPTO DE SOFTWARE LIBRE,” 2011</a:t>
            </a:r>
            <a:r>
              <a:rPr lang="es-ES" sz="5600" dirty="0" smtClean="0"/>
              <a:t>.</a:t>
            </a:r>
          </a:p>
          <a:p>
            <a:pPr marL="0" indent="0">
              <a:buNone/>
            </a:pPr>
            <a:endParaRPr lang="es-MX" sz="5600" dirty="0"/>
          </a:p>
          <a:p>
            <a:r>
              <a:rPr lang="es-ES" sz="5600" dirty="0" smtClean="0"/>
              <a:t>[</a:t>
            </a:r>
            <a:r>
              <a:rPr lang="es-ES" sz="5600" dirty="0"/>
              <a:t>3</a:t>
            </a:r>
            <a:r>
              <a:rPr lang="es-ES" sz="5600" dirty="0" smtClean="0"/>
              <a:t>]</a:t>
            </a:r>
            <a:r>
              <a:rPr lang="es-ES" sz="5600" dirty="0"/>
              <a:t>	M. </a:t>
            </a:r>
            <a:r>
              <a:rPr lang="es-ES" sz="5600" dirty="0" err="1"/>
              <a:t>Bain</a:t>
            </a:r>
            <a:r>
              <a:rPr lang="es-ES" sz="5600" dirty="0"/>
              <a:t>, “Licencias de software libre,” </a:t>
            </a:r>
            <a:r>
              <a:rPr lang="es-ES" sz="5600" i="1" dirty="0"/>
              <a:t>Source</a:t>
            </a:r>
            <a:r>
              <a:rPr lang="es-ES" sz="5600" dirty="0"/>
              <a:t>, 2009</a:t>
            </a:r>
            <a:r>
              <a:rPr lang="es-ES" sz="5600" dirty="0" smtClean="0"/>
              <a:t>.</a:t>
            </a:r>
          </a:p>
          <a:p>
            <a:pPr marL="0" indent="0">
              <a:buNone/>
            </a:pPr>
            <a:endParaRPr lang="es-ES" sz="5600" dirty="0" smtClean="0"/>
          </a:p>
          <a:p>
            <a:r>
              <a:rPr lang="es-ES" sz="5600" dirty="0" smtClean="0"/>
              <a:t>[4]	 D</a:t>
            </a:r>
            <a:r>
              <a:rPr lang="es-ES" sz="5600" dirty="0"/>
              <a:t>. V. </a:t>
            </a:r>
            <a:r>
              <a:rPr lang="es-ES" sz="5600" dirty="0" err="1"/>
              <a:t>Dario</a:t>
            </a:r>
            <a:r>
              <a:rPr lang="es-ES" sz="5600" dirty="0"/>
              <a:t> </a:t>
            </a:r>
            <a:r>
              <a:rPr lang="es-ES" sz="5600" dirty="0" err="1"/>
              <a:t>amagua</a:t>
            </a:r>
            <a:r>
              <a:rPr lang="es-ES" sz="5600" dirty="0"/>
              <a:t>, Diana Gamboa, Betty </a:t>
            </a:r>
            <a:r>
              <a:rPr lang="es-ES" sz="5600" dirty="0" err="1"/>
              <a:t>Luzon</a:t>
            </a:r>
            <a:r>
              <a:rPr lang="es-ES" sz="5600" dirty="0"/>
              <a:t>, </a:t>
            </a:r>
            <a:r>
              <a:rPr lang="es-ES" sz="5600" dirty="0" err="1"/>
              <a:t>Deicy</a:t>
            </a:r>
            <a:r>
              <a:rPr lang="es-ES" sz="5600" dirty="0"/>
              <a:t> Toro, “Licencia para instalación de software,” 2011. [Online]. </a:t>
            </a:r>
            <a:r>
              <a:rPr lang="es-ES" sz="5600" dirty="0" err="1"/>
              <a:t>Available</a:t>
            </a:r>
            <a:r>
              <a:rPr lang="es-ES" sz="5600" dirty="0"/>
              <a:t>: </a:t>
            </a:r>
            <a:r>
              <a:rPr lang="es-ES" sz="5600" dirty="0" smtClean="0"/>
              <a:t>	https</a:t>
            </a:r>
            <a:r>
              <a:rPr lang="es-ES" sz="5600" dirty="0"/>
              <a:t>://es.slideshare.net/deicymary/instituto-superior-tecnologico-vida-nueva-8750270. [</a:t>
            </a:r>
            <a:r>
              <a:rPr lang="es-ES" sz="5600" dirty="0" err="1"/>
              <a:t>Accessed</a:t>
            </a:r>
            <a:r>
              <a:rPr lang="es-ES" sz="5600" dirty="0"/>
              <a:t>: 29-Jul-2020</a:t>
            </a:r>
            <a:r>
              <a:rPr lang="es-ES" sz="5600" dirty="0" smtClean="0"/>
              <a:t>].</a:t>
            </a:r>
          </a:p>
          <a:p>
            <a:pPr marL="0" indent="0">
              <a:buNone/>
            </a:pPr>
            <a:endParaRPr lang="es-MX" sz="5600" dirty="0"/>
          </a:p>
          <a:p>
            <a:r>
              <a:rPr lang="es-ES" sz="5600" dirty="0" smtClean="0"/>
              <a:t>[</a:t>
            </a:r>
            <a:r>
              <a:rPr lang="es-ES" sz="5600" dirty="0"/>
              <a:t>5</a:t>
            </a:r>
            <a:r>
              <a:rPr lang="es-ES" sz="5600" dirty="0" smtClean="0"/>
              <a:t>]</a:t>
            </a:r>
            <a:r>
              <a:rPr lang="es-ES" sz="5600" dirty="0"/>
              <a:t>	R. M. </a:t>
            </a:r>
            <a:r>
              <a:rPr lang="es-ES" sz="5600" dirty="0" err="1"/>
              <a:t>Stallman</a:t>
            </a:r>
            <a:r>
              <a:rPr lang="es-ES" sz="5600" dirty="0"/>
              <a:t>, “Por qué las escuelas deben usar exclusivamente software libre - Proyecto GNU - Free Software </a:t>
            </a:r>
            <a:r>
              <a:rPr lang="es-ES" sz="5600" dirty="0" err="1"/>
              <a:t>Foundation</a:t>
            </a:r>
            <a:r>
              <a:rPr lang="es-ES" sz="5600" dirty="0"/>
              <a:t>,” 2003. [Online]. </a:t>
            </a:r>
            <a:r>
              <a:rPr lang="es-ES" sz="5600" dirty="0" err="1"/>
              <a:t>Available</a:t>
            </a:r>
            <a:r>
              <a:rPr lang="es-ES" sz="5600" dirty="0"/>
              <a:t>: </a:t>
            </a:r>
            <a:r>
              <a:rPr lang="es-ES" sz="5600" dirty="0" smtClean="0"/>
              <a:t>	https</a:t>
            </a:r>
            <a:r>
              <a:rPr lang="es-ES" sz="5600" dirty="0"/>
              <a:t>://www.gnu.org/education/edu-schools.es.html. [</a:t>
            </a:r>
            <a:r>
              <a:rPr lang="es-ES" sz="5600" dirty="0" err="1"/>
              <a:t>Accessed</a:t>
            </a:r>
            <a:r>
              <a:rPr lang="es-ES" sz="5600" dirty="0"/>
              <a:t>: 21-Jul-2020</a:t>
            </a:r>
            <a:r>
              <a:rPr lang="es-ES" sz="5600" dirty="0" smtClean="0"/>
              <a:t>].</a:t>
            </a:r>
          </a:p>
          <a:p>
            <a:endParaRPr lang="es-ES" sz="5600" dirty="0"/>
          </a:p>
          <a:p>
            <a:r>
              <a:rPr lang="es-ES" sz="5600" dirty="0" smtClean="0"/>
              <a:t>[6]</a:t>
            </a:r>
            <a:r>
              <a:rPr lang="es-ES" sz="5600" dirty="0"/>
              <a:t>	J. L. Murillo, “edulibre.info,” </a:t>
            </a:r>
            <a:r>
              <a:rPr lang="es-ES" sz="5600" i="1" dirty="0"/>
              <a:t>http://edulibre.info</a:t>
            </a:r>
            <a:r>
              <a:rPr lang="es-ES" sz="5600" dirty="0"/>
              <a:t>, 2020</a:t>
            </a:r>
            <a:r>
              <a:rPr lang="es-ES" sz="5600" dirty="0" smtClean="0"/>
              <a:t>.</a:t>
            </a:r>
          </a:p>
          <a:p>
            <a:endParaRPr lang="es-ES" sz="5600" dirty="0"/>
          </a:p>
          <a:p>
            <a:r>
              <a:rPr lang="es-ES" sz="5600" dirty="0" smtClean="0"/>
              <a:t>[7] 	Duque </a:t>
            </a:r>
            <a:r>
              <a:rPr lang="es-ES" sz="5600" dirty="0"/>
              <a:t>Méndez, N. D., Uribe Hurtado, A. L., &amp; Tabares Morales, V. (2016). Software Libre para apoyo a los procesos educativos. Revista TEKNOS, 16 (1), 28 </a:t>
            </a:r>
            <a:r>
              <a:rPr lang="es-ES" sz="5600" dirty="0" smtClean="0"/>
              <a:t>– 36</a:t>
            </a:r>
          </a:p>
          <a:p>
            <a:pPr marL="0" indent="0">
              <a:buNone/>
            </a:pPr>
            <a:endParaRPr lang="es-ES" sz="5600" dirty="0" smtClean="0"/>
          </a:p>
          <a:p>
            <a:r>
              <a:rPr lang="en-US" sz="5600" dirty="0" smtClean="0"/>
              <a:t>[8]	Stallman</a:t>
            </a:r>
            <a:r>
              <a:rPr lang="en-US" sz="5600" dirty="0"/>
              <a:t>, R. (2012). On-line education is using a flawed Creative Commons license. Retrieved from https://stallman.org/articles/online-education.html</a:t>
            </a:r>
            <a:endParaRPr lang="es-ES" sz="5600" dirty="0" smtClean="0"/>
          </a:p>
          <a:p>
            <a:pPr marL="0" indent="0">
              <a:buNone/>
            </a:pPr>
            <a:endParaRPr lang="es-MX" sz="5600" dirty="0"/>
          </a:p>
          <a:p>
            <a:endParaRPr lang="es-MX" dirty="0" smtClean="0"/>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Tree>
    <p:extLst>
      <p:ext uri="{BB962C8B-B14F-4D97-AF65-F5344CB8AC3E}">
        <p14:creationId xmlns:p14="http://schemas.microsoft.com/office/powerpoint/2010/main" val="2878354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2BA786-62B5-BD4C-99C1-E90F57CCE012}"/>
              </a:ext>
            </a:extLst>
          </p:cNvPr>
          <p:cNvPicPr>
            <a:picLocks noChangeAspect="1"/>
          </p:cNvPicPr>
          <p:nvPr/>
        </p:nvPicPr>
        <p:blipFill>
          <a:blip r:embed="rId2"/>
          <a:stretch>
            <a:fillRect/>
          </a:stretch>
        </p:blipFill>
        <p:spPr>
          <a:xfrm>
            <a:off x="0" y="0"/>
            <a:ext cx="12192000" cy="6858000"/>
          </a:xfrm>
          <a:prstGeom prst="rect">
            <a:avLst/>
          </a:prstGeom>
        </p:spPr>
      </p:pic>
      <p:sp>
        <p:nvSpPr>
          <p:cNvPr id="5" name="Google Shape;90;p1">
            <a:extLst>
              <a:ext uri="{FF2B5EF4-FFF2-40B4-BE49-F238E27FC236}">
                <a16:creationId xmlns:a16="http://schemas.microsoft.com/office/drawing/2014/main" id="{7AC5EBCA-374B-1A48-86B3-D0587222E336}"/>
              </a:ext>
            </a:extLst>
          </p:cNvPr>
          <p:cNvSpPr txBox="1"/>
          <p:nvPr/>
        </p:nvSpPr>
        <p:spPr>
          <a:xfrm>
            <a:off x="3320345" y="2402491"/>
            <a:ext cx="5911523" cy="623217"/>
          </a:xfrm>
          <a:prstGeom prst="rect">
            <a:avLst/>
          </a:prstGeom>
          <a:noFill/>
          <a:ln>
            <a:noFill/>
          </a:ln>
        </p:spPr>
        <p:txBody>
          <a:bodyPr spcFirstLastPara="1" wrap="square" lIns="68569" tIns="34275" rIns="68569" bIns="34275" anchor="t" anchorCtr="0">
            <a:spAutoFit/>
          </a:bodyPr>
          <a:lstStyle/>
          <a:p>
            <a:pPr algn="ctr">
              <a:buClr>
                <a:srgbClr val="000000"/>
              </a:buClr>
              <a:buSzPts val="3200"/>
            </a:pPr>
            <a:r>
              <a:rPr lang="es-ES" sz="3600" dirty="0">
                <a:solidFill>
                  <a:srgbClr val="1F3864"/>
                </a:solidFill>
                <a:latin typeface="Arial Black"/>
                <a:ea typeface="Arial Black"/>
                <a:cs typeface="Arial Black"/>
                <a:sym typeface="Arial Black"/>
              </a:rPr>
              <a:t>¡Gracias!</a:t>
            </a:r>
            <a:endParaRPr sz="3600" dirty="0">
              <a:solidFill>
                <a:srgbClr val="1F3864"/>
              </a:solidFill>
              <a:latin typeface="Arial Black"/>
              <a:ea typeface="Arial Black"/>
              <a:cs typeface="Arial Black"/>
              <a:sym typeface="Arial Black"/>
            </a:endParaRPr>
          </a:p>
        </p:txBody>
      </p:sp>
    </p:spTree>
    <p:extLst>
      <p:ext uri="{BB962C8B-B14F-4D97-AF65-F5344CB8AC3E}">
        <p14:creationId xmlns:p14="http://schemas.microsoft.com/office/powerpoint/2010/main" val="348991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91167"/>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p:txBody>
          <a:bodyPr>
            <a:noAutofit/>
          </a:bodyPr>
          <a:lstStyle/>
          <a:p>
            <a:r>
              <a:rPr lang="es-ES" sz="3600" dirty="0" smtClean="0">
                <a:solidFill>
                  <a:srgbClr val="002060"/>
                </a:solidFill>
              </a:rPr>
              <a:t>Concepto</a:t>
            </a:r>
            <a:endParaRPr lang="en-US" sz="3600" dirty="0">
              <a:solidFill>
                <a:srgbClr val="002060"/>
              </a:solidFill>
            </a:endParaRPr>
          </a:p>
        </p:txBody>
      </p:sp>
      <p:sp>
        <p:nvSpPr>
          <p:cNvPr id="2" name="Marcador de contenido 1"/>
          <p:cNvSpPr>
            <a:spLocks noGrp="1"/>
          </p:cNvSpPr>
          <p:nvPr>
            <p:ph idx="1"/>
          </p:nvPr>
        </p:nvSpPr>
        <p:spPr>
          <a:xfrm>
            <a:off x="485502" y="1546860"/>
            <a:ext cx="5928360" cy="4351338"/>
          </a:xfrm>
        </p:spPr>
        <p:txBody>
          <a:bodyPr>
            <a:normAutofit/>
          </a:bodyPr>
          <a:lstStyle/>
          <a:p>
            <a:pPr marL="0" indent="0" algn="just">
              <a:buNone/>
            </a:pPr>
            <a:r>
              <a:rPr lang="es-MX" sz="2000" dirty="0"/>
              <a:t>Software libre o free software es un concepto </a:t>
            </a:r>
            <a:r>
              <a:rPr lang="es-MX" sz="2000" dirty="0" smtClean="0"/>
              <a:t>que debido al hecho de que </a:t>
            </a:r>
            <a:r>
              <a:rPr lang="es-MX" sz="2000" dirty="0"/>
              <a:t>el término “free” significa tanto libre como gratuito </a:t>
            </a:r>
            <a:r>
              <a:rPr lang="es-MX" sz="2000" dirty="0" smtClean="0"/>
              <a:t>en ingles a </a:t>
            </a:r>
            <a:r>
              <a:rPr lang="es-MX" sz="2000" dirty="0"/>
              <a:t>llevado a que muchos consideren iguales los términos de software libre y software </a:t>
            </a:r>
            <a:r>
              <a:rPr lang="es-MX" sz="2000" dirty="0" smtClean="0"/>
              <a:t>gratuito. Sin </a:t>
            </a:r>
            <a:r>
              <a:rPr lang="es-MX" sz="2000" dirty="0"/>
              <a:t>embargo, </a:t>
            </a:r>
            <a:r>
              <a:rPr lang="es-MX" sz="2000" dirty="0" smtClean="0"/>
              <a:t>Software libre hace referencia a la </a:t>
            </a:r>
            <a:r>
              <a:rPr lang="es-MX" sz="2000" dirty="0"/>
              <a:t>libertad de </a:t>
            </a:r>
            <a:r>
              <a:rPr lang="es-MX" sz="2000" dirty="0" smtClean="0"/>
              <a:t>utilizar, copiar, estudiar, mejorar y redistribuir el </a:t>
            </a:r>
            <a:r>
              <a:rPr lang="es-MX" sz="2000" dirty="0"/>
              <a:t>código fuente </a:t>
            </a:r>
            <a:r>
              <a:rPr lang="es-MX" sz="2000" dirty="0" smtClean="0"/>
              <a:t>de un software y </a:t>
            </a:r>
            <a:r>
              <a:rPr lang="es-MX" sz="2000" dirty="0"/>
              <a:t>no su precio [1]. </a:t>
            </a:r>
            <a:endParaRPr lang="es-MX" sz="2000" dirty="0" smtClean="0"/>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pic>
        <p:nvPicPr>
          <p:cNvPr id="3" name="Imagen 2"/>
          <p:cNvPicPr>
            <a:picLocks noChangeAspect="1"/>
          </p:cNvPicPr>
          <p:nvPr/>
        </p:nvPicPr>
        <p:blipFill>
          <a:blip r:embed="rId4"/>
          <a:stretch>
            <a:fillRect/>
          </a:stretch>
        </p:blipFill>
        <p:spPr>
          <a:xfrm>
            <a:off x="7128509" y="1399835"/>
            <a:ext cx="4483819" cy="3916748"/>
          </a:xfrm>
          <a:prstGeom prst="rect">
            <a:avLst/>
          </a:prstGeom>
        </p:spPr>
      </p:pic>
      <p:sp>
        <p:nvSpPr>
          <p:cNvPr id="5" name="CuadroTexto 4"/>
          <p:cNvSpPr txBox="1"/>
          <p:nvPr/>
        </p:nvSpPr>
        <p:spPr>
          <a:xfrm>
            <a:off x="353961" y="4837471"/>
            <a:ext cx="6445045" cy="1477328"/>
          </a:xfrm>
          <a:prstGeom prst="rect">
            <a:avLst/>
          </a:prstGeom>
          <a:noFill/>
        </p:spPr>
        <p:txBody>
          <a:bodyPr wrap="square" rtlCol="0">
            <a:spAutoFit/>
          </a:bodyPr>
          <a:lstStyle/>
          <a:p>
            <a:pPr algn="ctr"/>
            <a:r>
              <a:rPr lang="es-ES" dirty="0" smtClean="0">
                <a:solidFill>
                  <a:schemeClr val="accent6">
                    <a:lumMod val="50000"/>
                  </a:schemeClr>
                </a:solidFill>
                <a:latin typeface="Comic Sans MS" panose="030F0702030302020204" pitchFamily="66" charset="0"/>
              </a:rPr>
              <a:t>El SOFTWARE LIBRE es ante todo una cuestión de libertad y comunidad. Necesitamos el software libre para que los usuarios de computadores puedan cooperar libremente</a:t>
            </a:r>
          </a:p>
          <a:p>
            <a:pPr algn="r"/>
            <a:r>
              <a:rPr lang="es-ES" dirty="0" smtClean="0">
                <a:solidFill>
                  <a:schemeClr val="accent6">
                    <a:lumMod val="50000"/>
                  </a:schemeClr>
                </a:solidFill>
                <a:latin typeface="Comic Sans MS" panose="030F0702030302020204" pitchFamily="66" charset="0"/>
              </a:rPr>
              <a:t>Richard </a:t>
            </a:r>
            <a:r>
              <a:rPr lang="es-ES" dirty="0" err="1" smtClean="0">
                <a:solidFill>
                  <a:schemeClr val="accent6">
                    <a:lumMod val="50000"/>
                  </a:schemeClr>
                </a:solidFill>
                <a:latin typeface="Comic Sans MS" panose="030F0702030302020204" pitchFamily="66" charset="0"/>
              </a:rPr>
              <a:t>Stallman</a:t>
            </a:r>
            <a:endParaRPr lang="es-CO"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226333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p:txBody>
          <a:bodyPr>
            <a:noAutofit/>
          </a:bodyPr>
          <a:lstStyle/>
          <a:p>
            <a:r>
              <a:rPr lang="es-ES" sz="3600" dirty="0" smtClean="0">
                <a:solidFill>
                  <a:srgbClr val="002060"/>
                </a:solidFill>
              </a:rPr>
              <a:t>Características del software libre</a:t>
            </a:r>
            <a:endParaRPr lang="en-US" sz="3600" dirty="0">
              <a:solidFill>
                <a:srgbClr val="002060"/>
              </a:solidFill>
            </a:endParaRPr>
          </a:p>
        </p:txBody>
      </p:sp>
      <p:sp>
        <p:nvSpPr>
          <p:cNvPr id="2" name="Marcador de contenido 1"/>
          <p:cNvSpPr>
            <a:spLocks noGrp="1"/>
          </p:cNvSpPr>
          <p:nvPr>
            <p:ph idx="1"/>
          </p:nvPr>
        </p:nvSpPr>
        <p:spPr>
          <a:xfrm>
            <a:off x="838200" y="1825625"/>
            <a:ext cx="5614851" cy="4351338"/>
          </a:xfrm>
        </p:spPr>
        <p:txBody>
          <a:bodyPr>
            <a:normAutofit/>
          </a:bodyPr>
          <a:lstStyle/>
          <a:p>
            <a:pPr marL="0" indent="0" algn="just">
              <a:buNone/>
            </a:pPr>
            <a:r>
              <a:rPr lang="es-MX" sz="2000" dirty="0"/>
              <a:t>La Free Software </a:t>
            </a:r>
            <a:r>
              <a:rPr lang="es-MX" sz="2000" dirty="0" smtClean="0"/>
              <a:t>Fundación </a:t>
            </a:r>
            <a:r>
              <a:rPr lang="es-MX" sz="2000" dirty="0"/>
              <a:t>(FSF) o fundación de software libre </a:t>
            </a:r>
            <a:r>
              <a:rPr lang="es-MX" sz="2000" dirty="0" smtClean="0"/>
              <a:t>establece que para que un software pueda ser considerado libre debe cumplir con 4 características o libertades las cuales son [2]:</a:t>
            </a:r>
            <a:endParaRPr lang="es-MX" sz="2000" dirty="0"/>
          </a:p>
          <a:p>
            <a:pPr marL="514350" lvl="0" indent="-514350" algn="just">
              <a:buFont typeface="+mj-lt"/>
              <a:buAutoNum type="arabicPeriod"/>
            </a:pPr>
            <a:r>
              <a:rPr lang="es-MX" sz="2000" dirty="0"/>
              <a:t>La libertad de usar el software para cualquier propósito.</a:t>
            </a:r>
          </a:p>
          <a:p>
            <a:pPr marL="514350" lvl="0" indent="-514350" algn="just">
              <a:buFont typeface="+mj-lt"/>
              <a:buAutoNum type="arabicPeriod"/>
            </a:pPr>
            <a:r>
              <a:rPr lang="es-MX" sz="2000" dirty="0"/>
              <a:t>La libertad de estudiar cómo funciona el software y adaptarlo a sus propias necesidades.</a:t>
            </a:r>
          </a:p>
          <a:p>
            <a:pPr marL="514350" lvl="0" indent="-514350" algn="just">
              <a:buFont typeface="+mj-lt"/>
              <a:buAutoNum type="arabicPeriod"/>
            </a:pPr>
            <a:r>
              <a:rPr lang="es-MX" sz="2000" dirty="0"/>
              <a:t>La libertad de redistribuir copias.</a:t>
            </a:r>
          </a:p>
          <a:p>
            <a:pPr marL="514350" lvl="0" indent="-514350" algn="just">
              <a:buFont typeface="+mj-lt"/>
              <a:buAutoNum type="arabicPeriod"/>
            </a:pPr>
            <a:r>
              <a:rPr lang="es-MX" sz="2000" dirty="0"/>
              <a:t>La libertad de mejorar el software y hacer públicas las mejoras.</a:t>
            </a:r>
            <a:endParaRPr lang="es-MX" dirty="0"/>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pic>
        <p:nvPicPr>
          <p:cNvPr id="4" name="Imagen 3"/>
          <p:cNvPicPr>
            <a:picLocks noChangeAspect="1"/>
          </p:cNvPicPr>
          <p:nvPr/>
        </p:nvPicPr>
        <p:blipFill>
          <a:blip r:embed="rId4"/>
          <a:stretch>
            <a:fillRect/>
          </a:stretch>
        </p:blipFill>
        <p:spPr>
          <a:xfrm>
            <a:off x="7045778" y="2055813"/>
            <a:ext cx="4762500" cy="781050"/>
          </a:xfrm>
          <a:prstGeom prst="rect">
            <a:avLst/>
          </a:prstGeom>
        </p:spPr>
      </p:pic>
      <p:pic>
        <p:nvPicPr>
          <p:cNvPr id="5" name="Imagen 4"/>
          <p:cNvPicPr>
            <a:picLocks noChangeAspect="1"/>
          </p:cNvPicPr>
          <p:nvPr/>
        </p:nvPicPr>
        <p:blipFill>
          <a:blip r:embed="rId5"/>
          <a:stretch>
            <a:fillRect/>
          </a:stretch>
        </p:blipFill>
        <p:spPr>
          <a:xfrm>
            <a:off x="7013739" y="3529580"/>
            <a:ext cx="4400550" cy="1590675"/>
          </a:xfrm>
          <a:prstGeom prst="rect">
            <a:avLst/>
          </a:prstGeom>
        </p:spPr>
      </p:pic>
    </p:spTree>
    <p:extLst>
      <p:ext uri="{BB962C8B-B14F-4D97-AF65-F5344CB8AC3E}">
        <p14:creationId xmlns:p14="http://schemas.microsoft.com/office/powerpoint/2010/main" val="3012417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p:txBody>
          <a:bodyPr>
            <a:noAutofit/>
          </a:bodyPr>
          <a:lstStyle/>
          <a:p>
            <a:r>
              <a:rPr lang="es-ES" sz="3600" dirty="0" smtClean="0">
                <a:solidFill>
                  <a:srgbClr val="002060"/>
                </a:solidFill>
              </a:rPr>
              <a:t>Licencias</a:t>
            </a:r>
            <a:r>
              <a:rPr lang="es-ES" sz="3600" dirty="0" smtClean="0">
                <a:solidFill>
                  <a:srgbClr val="002060"/>
                </a:solidFill>
              </a:rPr>
              <a:t>.      </a:t>
            </a:r>
            <a:endParaRPr lang="en-US" sz="3600" dirty="0">
              <a:solidFill>
                <a:srgbClr val="002060"/>
              </a:solidFill>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2"/>
          <a:stretch>
            <a:fillRect/>
          </a:stretch>
        </p:blipFill>
        <p:spPr>
          <a:xfrm>
            <a:off x="8138851" y="5812972"/>
            <a:ext cx="4142956" cy="891722"/>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554257497"/>
              </p:ext>
            </p:extLst>
          </p:nvPr>
        </p:nvGraphicFramePr>
        <p:xfrm>
          <a:off x="1135626" y="1884192"/>
          <a:ext cx="9453716" cy="3418840"/>
        </p:xfrm>
        <a:graphic>
          <a:graphicData uri="http://schemas.openxmlformats.org/drawingml/2006/table">
            <a:tbl>
              <a:tblPr firstRow="1" bandRow="1">
                <a:tableStyleId>{5C22544A-7EE6-4342-B048-85BDC9FD1C3A}</a:tableStyleId>
              </a:tblPr>
              <a:tblGrid>
                <a:gridCol w="1377177">
                  <a:extLst>
                    <a:ext uri="{9D8B030D-6E8A-4147-A177-3AD203B41FA5}">
                      <a16:colId xmlns:a16="http://schemas.microsoft.com/office/drawing/2014/main" val="4060747434"/>
                    </a:ext>
                  </a:extLst>
                </a:gridCol>
                <a:gridCol w="1716325">
                  <a:extLst>
                    <a:ext uri="{9D8B030D-6E8A-4147-A177-3AD203B41FA5}">
                      <a16:colId xmlns:a16="http://schemas.microsoft.com/office/drawing/2014/main" val="834111974"/>
                    </a:ext>
                  </a:extLst>
                </a:gridCol>
                <a:gridCol w="1717536">
                  <a:extLst>
                    <a:ext uri="{9D8B030D-6E8A-4147-A177-3AD203B41FA5}">
                      <a16:colId xmlns:a16="http://schemas.microsoft.com/office/drawing/2014/main" val="1639776071"/>
                    </a:ext>
                  </a:extLst>
                </a:gridCol>
                <a:gridCol w="1380813">
                  <a:extLst>
                    <a:ext uri="{9D8B030D-6E8A-4147-A177-3AD203B41FA5}">
                      <a16:colId xmlns:a16="http://schemas.microsoft.com/office/drawing/2014/main" val="3868561892"/>
                    </a:ext>
                  </a:extLst>
                </a:gridCol>
                <a:gridCol w="1544329">
                  <a:extLst>
                    <a:ext uri="{9D8B030D-6E8A-4147-A177-3AD203B41FA5}">
                      <a16:colId xmlns:a16="http://schemas.microsoft.com/office/drawing/2014/main" val="1066197541"/>
                    </a:ext>
                  </a:extLst>
                </a:gridCol>
                <a:gridCol w="1717536">
                  <a:extLst>
                    <a:ext uri="{9D8B030D-6E8A-4147-A177-3AD203B41FA5}">
                      <a16:colId xmlns:a16="http://schemas.microsoft.com/office/drawing/2014/main" val="3333210252"/>
                    </a:ext>
                  </a:extLst>
                </a:gridCol>
              </a:tblGrid>
              <a:tr h="370840">
                <a:tc>
                  <a:txBody>
                    <a:bodyPr/>
                    <a:lstStyle/>
                    <a:p>
                      <a:endParaRPr lang="es-CO" sz="1600">
                        <a:effectLst/>
                        <a:latin typeface="Arial" panose="020B0604020202020204" pitchFamily="34"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Software Libre</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Software </a:t>
                      </a:r>
                      <a:endParaRPr lang="es-CO" sz="1600">
                        <a:effectLst/>
                        <a:latin typeface="Arial" panose="020B0604020202020204" pitchFamily="34" charset="0"/>
                        <a:cs typeface="Arial" panose="020B0604020202020204" pitchFamily="34" charset="0"/>
                      </a:endParaRPr>
                    </a:p>
                    <a:p>
                      <a:pPr algn="just">
                        <a:spcAft>
                          <a:spcPts val="0"/>
                        </a:spcAft>
                      </a:pPr>
                      <a:r>
                        <a:rPr lang="es-MX" sz="1600">
                          <a:effectLst/>
                          <a:latin typeface="Arial" panose="020B0604020202020204" pitchFamily="34" charset="0"/>
                          <a:cs typeface="Arial" panose="020B0604020202020204" pitchFamily="34" charset="0"/>
                        </a:rPr>
                        <a:t>Open Source</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Freeware</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Shareware</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Software propietario</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2261305368"/>
                  </a:ext>
                </a:extLst>
              </a:tr>
              <a:tr h="370840">
                <a:tc>
                  <a:txBody>
                    <a:bodyPr/>
                    <a:lstStyle/>
                    <a:p>
                      <a:pPr algn="just">
                        <a:spcAft>
                          <a:spcPts val="0"/>
                        </a:spcAft>
                      </a:pPr>
                      <a:r>
                        <a:rPr lang="es-MX" sz="1600">
                          <a:effectLst/>
                          <a:latin typeface="Arial" panose="020B0604020202020204" pitchFamily="34" charset="0"/>
                          <a:cs typeface="Arial" panose="020B0604020202020204" pitchFamily="34" charset="0"/>
                        </a:rPr>
                        <a:t>Sin costo</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Casi siempre</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Casi siempre</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Si</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Por un tiempo</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Casi nunca</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655670102"/>
                  </a:ext>
                </a:extLst>
              </a:tr>
              <a:tr h="370840">
                <a:tc>
                  <a:txBody>
                    <a:bodyPr/>
                    <a:lstStyle/>
                    <a:p>
                      <a:pPr algn="just">
                        <a:spcAft>
                          <a:spcPts val="0"/>
                        </a:spcAft>
                      </a:pPr>
                      <a:r>
                        <a:rPr lang="es-MX" sz="1600">
                          <a:effectLst/>
                          <a:latin typeface="Arial" panose="020B0604020202020204" pitchFamily="34" charset="0"/>
                          <a:cs typeface="Arial" panose="020B0604020202020204" pitchFamily="34" charset="0"/>
                        </a:rPr>
                        <a:t>Código fuente abierto</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Si</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Si</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No</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No</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No o muy restringido</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1813617"/>
                  </a:ext>
                </a:extLst>
              </a:tr>
              <a:tr h="370840">
                <a:tc>
                  <a:txBody>
                    <a:bodyPr/>
                    <a:lstStyle/>
                    <a:p>
                      <a:pPr algn="just">
                        <a:spcAft>
                          <a:spcPts val="0"/>
                        </a:spcAft>
                      </a:pPr>
                      <a:r>
                        <a:rPr lang="es-MX" sz="1600">
                          <a:effectLst/>
                          <a:latin typeface="Arial" panose="020B0604020202020204" pitchFamily="34" charset="0"/>
                          <a:cs typeface="Arial" panose="020B0604020202020204" pitchFamily="34" charset="0"/>
                        </a:rPr>
                        <a:t>Se puede </a:t>
                      </a:r>
                      <a:endParaRPr lang="es-CO" sz="1600">
                        <a:effectLst/>
                        <a:latin typeface="Arial" panose="020B0604020202020204" pitchFamily="34" charset="0"/>
                        <a:cs typeface="Arial" panose="020B0604020202020204" pitchFamily="34" charset="0"/>
                      </a:endParaRPr>
                    </a:p>
                    <a:p>
                      <a:pPr algn="just">
                        <a:spcAft>
                          <a:spcPts val="0"/>
                        </a:spcAft>
                      </a:pPr>
                      <a:r>
                        <a:rPr lang="es-MX" sz="1600">
                          <a:effectLst/>
                          <a:latin typeface="Arial" panose="020B0604020202020204" pitchFamily="34" charset="0"/>
                          <a:cs typeface="Arial" panose="020B0604020202020204" pitchFamily="34" charset="0"/>
                        </a:rPr>
                        <a:t>usar (U), compartir (C) modificar (M)</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U, C, M</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U, C, M</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U, C</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U</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U con pago</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265499452"/>
                  </a:ext>
                </a:extLst>
              </a:tr>
              <a:tr h="370840">
                <a:tc>
                  <a:txBody>
                    <a:bodyPr/>
                    <a:lstStyle/>
                    <a:p>
                      <a:pPr algn="just">
                        <a:spcAft>
                          <a:spcPts val="0"/>
                        </a:spcAft>
                      </a:pPr>
                      <a:r>
                        <a:rPr lang="es-MX" sz="1600">
                          <a:effectLst/>
                          <a:latin typeface="Arial" panose="020B0604020202020204" pitchFamily="34" charset="0"/>
                          <a:cs typeface="Arial" panose="020B0604020202020204" pitchFamily="34" charset="0"/>
                        </a:rPr>
                        <a:t>Carácter Ideológico </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Libertad</a:t>
                      </a:r>
                      <a:endParaRPr lang="es-CO" sz="1600">
                        <a:effectLst/>
                        <a:latin typeface="Arial" panose="020B0604020202020204" pitchFamily="34" charset="0"/>
                        <a:cs typeface="Arial" panose="020B0604020202020204" pitchFamily="34" charset="0"/>
                      </a:endParaRPr>
                    </a:p>
                    <a:p>
                      <a:pPr algn="just">
                        <a:spcAft>
                          <a:spcPts val="0"/>
                        </a:spcAft>
                      </a:pPr>
                      <a:r>
                        <a:rPr lang="es-MX" sz="1600">
                          <a:effectLst/>
                          <a:latin typeface="Arial" panose="020B0604020202020204" pitchFamily="34" charset="0"/>
                          <a:cs typeface="Arial" panose="020B0604020202020204" pitchFamily="34" charset="0"/>
                        </a:rPr>
                        <a:t>conocimiento</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Libertad</a:t>
                      </a:r>
                      <a:endParaRPr lang="es-CO" sz="1600">
                        <a:effectLst/>
                        <a:latin typeface="Arial" panose="020B0604020202020204" pitchFamily="34" charset="0"/>
                        <a:cs typeface="Arial" panose="020B0604020202020204" pitchFamily="34" charset="0"/>
                      </a:endParaRPr>
                    </a:p>
                    <a:p>
                      <a:pPr algn="just">
                        <a:spcAft>
                          <a:spcPts val="0"/>
                        </a:spcAft>
                      </a:pPr>
                      <a:r>
                        <a:rPr lang="es-MX" sz="1600">
                          <a:effectLst/>
                          <a:latin typeface="Arial" panose="020B0604020202020204" pitchFamily="34" charset="0"/>
                          <a:cs typeface="Arial" panose="020B0604020202020204" pitchFamily="34" charset="0"/>
                        </a:rPr>
                        <a:t>conocimiento</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Compartir</a:t>
                      </a:r>
                      <a:endParaRPr lang="es-CO" sz="1600">
                        <a:effectLst/>
                        <a:latin typeface="Arial" panose="020B0604020202020204" pitchFamily="34" charset="0"/>
                        <a:cs typeface="Arial" panose="020B0604020202020204" pitchFamily="34" charset="0"/>
                      </a:endParaRPr>
                    </a:p>
                    <a:p>
                      <a:pPr algn="just">
                        <a:spcAft>
                          <a:spcPts val="0"/>
                        </a:spcAft>
                      </a:pPr>
                      <a:r>
                        <a:rPr lang="es-MX" sz="1600">
                          <a:effectLst/>
                          <a:latin typeface="Arial" panose="020B0604020202020204" pitchFamily="34" charset="0"/>
                          <a:cs typeface="Arial" panose="020B0604020202020204" pitchFamily="34" charset="0"/>
                        </a:rPr>
                        <a:t>Resultados</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a:effectLst/>
                          <a:latin typeface="Arial" panose="020B0604020202020204" pitchFamily="34" charset="0"/>
                          <a:cs typeface="Arial" panose="020B0604020202020204" pitchFamily="34" charset="0"/>
                        </a:rPr>
                        <a:t>Probar para vender</a:t>
                      </a:r>
                      <a:endParaRPr lang="es-CO"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just">
                        <a:spcAft>
                          <a:spcPts val="0"/>
                        </a:spcAft>
                      </a:pPr>
                      <a:r>
                        <a:rPr lang="es-MX" sz="1600" dirty="0">
                          <a:effectLst/>
                          <a:latin typeface="Arial" panose="020B0604020202020204" pitchFamily="34" charset="0"/>
                          <a:cs typeface="Arial" panose="020B0604020202020204" pitchFamily="34" charset="0"/>
                        </a:rPr>
                        <a:t>Propiedad sobre conocimiento</a:t>
                      </a:r>
                      <a:endParaRPr lang="es-CO" sz="160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509482236"/>
                  </a:ext>
                </a:extLst>
              </a:tr>
            </a:tbl>
          </a:graphicData>
        </a:graphic>
      </p:graphicFrame>
      <p:sp>
        <p:nvSpPr>
          <p:cNvPr id="5" name="CuadroTexto 4"/>
          <p:cNvSpPr txBox="1"/>
          <p:nvPr/>
        </p:nvSpPr>
        <p:spPr>
          <a:xfrm>
            <a:off x="9767579" y="5258787"/>
            <a:ext cx="383438" cy="307777"/>
          </a:xfrm>
          <a:prstGeom prst="rect">
            <a:avLst/>
          </a:prstGeom>
          <a:noFill/>
        </p:spPr>
        <p:txBody>
          <a:bodyPr wrap="none" rtlCol="0">
            <a:spAutoFit/>
          </a:bodyPr>
          <a:lstStyle/>
          <a:p>
            <a:r>
              <a:rPr lang="es-ES" sz="1400" dirty="0" smtClean="0">
                <a:latin typeface="Arial" panose="020B0604020202020204" pitchFamily="34" charset="0"/>
                <a:cs typeface="Arial" panose="020B0604020202020204" pitchFamily="34" charset="0"/>
              </a:rPr>
              <a:t>[7]</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135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p:txBody>
          <a:bodyPr>
            <a:noAutofit/>
          </a:bodyPr>
          <a:lstStyle/>
          <a:p>
            <a:r>
              <a:rPr lang="es-ES" sz="3600" dirty="0" smtClean="0">
                <a:solidFill>
                  <a:srgbClr val="002060"/>
                </a:solidFill>
              </a:rPr>
              <a:t>Licencias.</a:t>
            </a:r>
            <a:endParaRPr lang="en-US" sz="3600" dirty="0">
              <a:solidFill>
                <a:srgbClr val="002060"/>
              </a:solidFill>
            </a:endParaRPr>
          </a:p>
        </p:txBody>
      </p:sp>
      <p:sp>
        <p:nvSpPr>
          <p:cNvPr id="2" name="Marcador de contenido 1"/>
          <p:cNvSpPr>
            <a:spLocks noGrp="1"/>
          </p:cNvSpPr>
          <p:nvPr>
            <p:ph idx="1"/>
          </p:nvPr>
        </p:nvSpPr>
        <p:spPr>
          <a:xfrm>
            <a:off x="838200" y="1825625"/>
            <a:ext cx="5732417" cy="4351338"/>
          </a:xfrm>
        </p:spPr>
        <p:txBody>
          <a:bodyPr>
            <a:normAutofit/>
          </a:bodyPr>
          <a:lstStyle/>
          <a:p>
            <a:pPr marL="0" indent="0" algn="just">
              <a:buNone/>
            </a:pPr>
            <a:r>
              <a:rPr lang="es-MX" sz="2000" dirty="0" smtClean="0"/>
              <a:t>Las </a:t>
            </a:r>
            <a:r>
              <a:rPr lang="es-MX" sz="2000" dirty="0"/>
              <a:t>licencias de software libre, establecen las libertades de acceso, modificación y redistribución del código </a:t>
            </a:r>
            <a:r>
              <a:rPr lang="es-MX" sz="2000" dirty="0" smtClean="0"/>
              <a:t>[2] las cuales no necesariamente indican que el software no tenga un costo. </a:t>
            </a:r>
            <a:r>
              <a:rPr lang="es-MX" sz="2000" dirty="0"/>
              <a:t>Hay muchas licencias libres o de código abierto, pero las principales se describen a continuación</a:t>
            </a:r>
            <a:r>
              <a:rPr lang="es-MX" sz="2000" dirty="0" smtClean="0"/>
              <a:t>:</a:t>
            </a:r>
          </a:p>
          <a:p>
            <a:pPr marL="514350" indent="-514350">
              <a:buFont typeface="+mj-lt"/>
              <a:buAutoNum type="arabicPeriod"/>
            </a:pPr>
            <a:r>
              <a:rPr lang="es-MX" sz="2000" dirty="0" smtClean="0"/>
              <a:t>Licencia BSD</a:t>
            </a:r>
          </a:p>
          <a:p>
            <a:pPr marL="514350" indent="-514350">
              <a:buFont typeface="+mj-lt"/>
              <a:buAutoNum type="arabicPeriod"/>
            </a:pPr>
            <a:r>
              <a:rPr lang="es-MX" sz="2000" dirty="0" smtClean="0"/>
              <a:t>Licencia público general GNU</a:t>
            </a:r>
          </a:p>
          <a:p>
            <a:pPr marL="514350" indent="-514350">
              <a:buFont typeface="+mj-lt"/>
              <a:buAutoNum type="arabicPeriod"/>
            </a:pPr>
            <a:r>
              <a:rPr lang="es-MX" sz="2000" dirty="0" smtClean="0"/>
              <a:t>Licencia creative commons.</a:t>
            </a:r>
            <a:endParaRPr lang="es-MX" sz="2000" dirty="0"/>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pic>
        <p:nvPicPr>
          <p:cNvPr id="7" name="Imagen 6"/>
          <p:cNvPicPr>
            <a:picLocks noChangeAspect="1"/>
          </p:cNvPicPr>
          <p:nvPr/>
        </p:nvPicPr>
        <p:blipFill>
          <a:blip r:embed="rId4"/>
          <a:stretch>
            <a:fillRect/>
          </a:stretch>
        </p:blipFill>
        <p:spPr>
          <a:xfrm>
            <a:off x="7112722" y="2147253"/>
            <a:ext cx="4826730" cy="2764381"/>
          </a:xfrm>
          <a:prstGeom prst="rect">
            <a:avLst/>
          </a:prstGeom>
        </p:spPr>
      </p:pic>
    </p:spTree>
    <p:extLst>
      <p:ext uri="{BB962C8B-B14F-4D97-AF65-F5344CB8AC3E}">
        <p14:creationId xmlns:p14="http://schemas.microsoft.com/office/powerpoint/2010/main" val="1780097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p:txBody>
          <a:bodyPr>
            <a:noAutofit/>
          </a:bodyPr>
          <a:lstStyle/>
          <a:p>
            <a:r>
              <a:rPr lang="es-ES" sz="3600" dirty="0" smtClean="0">
                <a:solidFill>
                  <a:srgbClr val="002060"/>
                </a:solidFill>
              </a:rPr>
              <a:t>Licencia BSD.</a:t>
            </a:r>
            <a:endParaRPr lang="en-US" sz="3600" dirty="0">
              <a:solidFill>
                <a:srgbClr val="002060"/>
              </a:solidFill>
            </a:endParaRPr>
          </a:p>
        </p:txBody>
      </p:sp>
      <p:sp>
        <p:nvSpPr>
          <p:cNvPr id="2" name="Marcador de contenido 1"/>
          <p:cNvSpPr>
            <a:spLocks noGrp="1"/>
          </p:cNvSpPr>
          <p:nvPr>
            <p:ph idx="1"/>
          </p:nvPr>
        </p:nvSpPr>
        <p:spPr>
          <a:xfrm>
            <a:off x="838200" y="1825625"/>
            <a:ext cx="5732417" cy="4351338"/>
          </a:xfrm>
        </p:spPr>
        <p:txBody>
          <a:bodyPr>
            <a:noAutofit/>
          </a:bodyPr>
          <a:lstStyle/>
          <a:p>
            <a:pPr marL="0" indent="0" algn="just">
              <a:buNone/>
            </a:pPr>
            <a:r>
              <a:rPr lang="es-MX" sz="2000" dirty="0"/>
              <a:t>La licencia Berkeley Software Distribution </a:t>
            </a:r>
            <a:r>
              <a:rPr lang="es-MX" sz="2000" dirty="0" smtClean="0"/>
              <a:t>fue creada </a:t>
            </a:r>
            <a:r>
              <a:rPr lang="es-MX" sz="2000" dirty="0"/>
              <a:t>por la Universidad de Berkeley, es una de las menos restrictivas, la cual permite la redistribución y las modificaciones del software y no impone restricciones de cómo debe ser utilizado el código, es decir, que puede ser utilizado para la creación de productos comerciales. Como casi única restricción, incluye la prohibición de usar el nombre del propietario de los derechos para la promoción de productos desarrollados a partir del original </a:t>
            </a:r>
            <a:r>
              <a:rPr lang="es-MX" sz="2000" dirty="0" smtClean="0"/>
              <a:t>[</a:t>
            </a:r>
            <a:r>
              <a:rPr lang="es-MX" sz="2000" dirty="0"/>
              <a:t>3</a:t>
            </a:r>
            <a:r>
              <a:rPr lang="es-MX" sz="2000" dirty="0" smtClean="0"/>
              <a:t>]. </a:t>
            </a:r>
            <a:endParaRPr lang="es-MX" sz="2000" dirty="0"/>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pic>
        <p:nvPicPr>
          <p:cNvPr id="3" name="Imagen 2"/>
          <p:cNvPicPr>
            <a:picLocks noChangeAspect="1"/>
          </p:cNvPicPr>
          <p:nvPr/>
        </p:nvPicPr>
        <p:blipFill>
          <a:blip r:embed="rId4"/>
          <a:stretch>
            <a:fillRect/>
          </a:stretch>
        </p:blipFill>
        <p:spPr>
          <a:xfrm>
            <a:off x="7525974" y="1832155"/>
            <a:ext cx="3736836" cy="2805159"/>
          </a:xfrm>
          <a:prstGeom prst="rect">
            <a:avLst/>
          </a:prstGeom>
        </p:spPr>
      </p:pic>
    </p:spTree>
    <p:extLst>
      <p:ext uri="{BB962C8B-B14F-4D97-AF65-F5344CB8AC3E}">
        <p14:creationId xmlns:p14="http://schemas.microsoft.com/office/powerpoint/2010/main" val="3862399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p:txBody>
          <a:bodyPr>
            <a:noAutofit/>
          </a:bodyPr>
          <a:lstStyle/>
          <a:p>
            <a:r>
              <a:rPr lang="es-ES" sz="3600" dirty="0" smtClean="0">
                <a:solidFill>
                  <a:srgbClr val="002060"/>
                </a:solidFill>
              </a:rPr>
              <a:t>Licencia Público General GNU.</a:t>
            </a:r>
            <a:endParaRPr lang="en-US" sz="3600" dirty="0">
              <a:solidFill>
                <a:srgbClr val="002060"/>
              </a:solidFill>
            </a:endParaRPr>
          </a:p>
        </p:txBody>
      </p:sp>
      <p:sp>
        <p:nvSpPr>
          <p:cNvPr id="2" name="Marcador de contenido 1"/>
          <p:cNvSpPr>
            <a:spLocks noGrp="1"/>
          </p:cNvSpPr>
          <p:nvPr>
            <p:ph idx="1"/>
          </p:nvPr>
        </p:nvSpPr>
        <p:spPr>
          <a:xfrm>
            <a:off x="838200" y="1825625"/>
            <a:ext cx="5732417" cy="4351338"/>
          </a:xfrm>
        </p:spPr>
        <p:txBody>
          <a:bodyPr>
            <a:normAutofit/>
          </a:bodyPr>
          <a:lstStyle/>
          <a:p>
            <a:pPr marL="0" indent="0" algn="just">
              <a:buNone/>
            </a:pPr>
            <a:r>
              <a:rPr lang="es-MX" sz="2000" dirty="0"/>
              <a:t>La GNU o General Public License fue propuesta por la FSF y es la más utilizada hoy día en el software libre. Esta licencia fue creada por Richard Stallman con el propósito de impedir que el software que fuera creado dentro del proyecto GNU pudiera convertirse en software privado. Esta licencia asegura que todo material licenciado bajo esta, esté disponible de forma libre para todos los usuarios y el software pueda ser libremente copiado, distribuido, vendido y hasta modificado por cualquier usuario, siempre y cuando se mantengan los términos de la licencia GNU </a:t>
            </a:r>
            <a:r>
              <a:rPr lang="es-MX" sz="2000" dirty="0" smtClean="0"/>
              <a:t>[</a:t>
            </a:r>
            <a:r>
              <a:rPr lang="es-MX" sz="2000" dirty="0"/>
              <a:t>3</a:t>
            </a:r>
            <a:r>
              <a:rPr lang="es-MX" sz="2000" dirty="0" smtClean="0"/>
              <a:t>].</a:t>
            </a:r>
            <a:endParaRPr lang="es-MX" sz="2000" dirty="0"/>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pic>
        <p:nvPicPr>
          <p:cNvPr id="3" name="Imagen 2"/>
          <p:cNvPicPr>
            <a:picLocks noChangeAspect="1"/>
          </p:cNvPicPr>
          <p:nvPr/>
        </p:nvPicPr>
        <p:blipFill>
          <a:blip r:embed="rId4"/>
          <a:stretch>
            <a:fillRect/>
          </a:stretch>
        </p:blipFill>
        <p:spPr>
          <a:xfrm>
            <a:off x="7047213" y="2928800"/>
            <a:ext cx="4584878" cy="1747701"/>
          </a:xfrm>
          <a:prstGeom prst="rect">
            <a:avLst/>
          </a:prstGeom>
        </p:spPr>
      </p:pic>
    </p:spTree>
    <p:extLst>
      <p:ext uri="{BB962C8B-B14F-4D97-AF65-F5344CB8AC3E}">
        <p14:creationId xmlns:p14="http://schemas.microsoft.com/office/powerpoint/2010/main" val="233316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p:txBody>
          <a:bodyPr>
            <a:noAutofit/>
          </a:bodyPr>
          <a:lstStyle/>
          <a:p>
            <a:r>
              <a:rPr lang="es-ES" sz="3600" dirty="0" smtClean="0">
                <a:solidFill>
                  <a:srgbClr val="002060"/>
                </a:solidFill>
              </a:rPr>
              <a:t>Licencia MPL.</a:t>
            </a:r>
            <a:endParaRPr lang="en-US" sz="3600" dirty="0">
              <a:solidFill>
                <a:srgbClr val="002060"/>
              </a:solidFill>
            </a:endParaRPr>
          </a:p>
        </p:txBody>
      </p:sp>
      <p:sp>
        <p:nvSpPr>
          <p:cNvPr id="2" name="Marcador de contenido 1"/>
          <p:cNvSpPr>
            <a:spLocks noGrp="1"/>
          </p:cNvSpPr>
          <p:nvPr>
            <p:ph idx="1"/>
          </p:nvPr>
        </p:nvSpPr>
        <p:spPr>
          <a:xfrm>
            <a:off x="838200" y="1825625"/>
            <a:ext cx="5732417" cy="4351338"/>
          </a:xfrm>
        </p:spPr>
        <p:txBody>
          <a:bodyPr>
            <a:normAutofit/>
          </a:bodyPr>
          <a:lstStyle/>
          <a:p>
            <a:pPr marL="0" indent="0" algn="just">
              <a:buNone/>
            </a:pPr>
            <a:r>
              <a:rPr lang="es-MX" sz="2000" dirty="0"/>
              <a:t>La licencia pública de Mozilla o Mozilla Public License, es una licencia de código abierto y software libre utilizada por el navegador de internet Mozilla y sus productos derivados.  La licencia cumple con los fundamentos del Open Source y del software libre, sin embargo, la MPL es abierta a una posible reutilización comercial, si el usuario así lo desea, sin restricciones a la reutilización del código ni el re licenciamiento bajo la misma licencia </a:t>
            </a:r>
            <a:r>
              <a:rPr lang="es-MX" sz="2000" dirty="0" smtClean="0"/>
              <a:t>[4].</a:t>
            </a:r>
            <a:endParaRPr lang="es-MX" sz="2000" dirty="0"/>
          </a:p>
          <a:p>
            <a:pPr marL="0" indent="0" algn="just">
              <a:buNone/>
            </a:pPr>
            <a:endParaRPr lang="es-MX" sz="2000" dirty="0"/>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pic>
        <p:nvPicPr>
          <p:cNvPr id="2050" name="Picture 2" descr="BlackInformaticUpdate: LICENCIAS DE SOFTW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348" y="1300206"/>
            <a:ext cx="3424451" cy="322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30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p:txBody>
          <a:bodyPr>
            <a:noAutofit/>
          </a:bodyPr>
          <a:lstStyle/>
          <a:p>
            <a:r>
              <a:rPr lang="es-ES" sz="3600" dirty="0" smtClean="0">
                <a:solidFill>
                  <a:srgbClr val="002060"/>
                </a:solidFill>
              </a:rPr>
              <a:t>Licencia DFSG.</a:t>
            </a:r>
            <a:endParaRPr lang="en-US" sz="3600" dirty="0">
              <a:solidFill>
                <a:srgbClr val="002060"/>
              </a:solidFill>
            </a:endParaRPr>
          </a:p>
        </p:txBody>
      </p:sp>
      <p:sp>
        <p:nvSpPr>
          <p:cNvPr id="2" name="Marcador de contenido 1"/>
          <p:cNvSpPr>
            <a:spLocks noGrp="1"/>
          </p:cNvSpPr>
          <p:nvPr>
            <p:ph idx="1"/>
          </p:nvPr>
        </p:nvSpPr>
        <p:spPr>
          <a:xfrm>
            <a:off x="838200" y="1825625"/>
            <a:ext cx="5732417" cy="4351338"/>
          </a:xfrm>
        </p:spPr>
        <p:txBody>
          <a:bodyPr>
            <a:normAutofit fontScale="92500"/>
          </a:bodyPr>
          <a:lstStyle/>
          <a:p>
            <a:pPr marL="0" indent="0" algn="just">
              <a:buNone/>
            </a:pPr>
            <a:r>
              <a:rPr lang="es-MX" sz="2200" dirty="0"/>
              <a:t>La Debian Free Software Guidelines, es parte del contrato realizado entre Debian y la comunidad de usuarios de software libre. La licencia contiene criterios para la distribución que incluyen, además de la exigencia de publicación del código fuente: La redistribución libre, El código fuente debe ser incluido y redistribuido, Todo trabajo derivado debe ser redistribuido bajo la licencia del original, Pueden establecerse restricciones a la distribución del código fuente si el software original fue modificado, La licencia no puede discriminar a ninguna persona, grupo de personas o forma de utilización del software, los derechos otorgados no dependen del sitio en el que el software se encuentra y la licencia no puede incluirse a otro software </a:t>
            </a:r>
            <a:r>
              <a:rPr lang="es-MX" sz="2200" dirty="0" smtClean="0"/>
              <a:t>[4].</a:t>
            </a:r>
            <a:endParaRPr lang="es-MX" sz="2200" dirty="0"/>
          </a:p>
          <a:p>
            <a:pPr marL="0" indent="0" algn="just">
              <a:buNone/>
            </a:pPr>
            <a:endParaRPr lang="es-MX" sz="2000" dirty="0"/>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pic>
        <p:nvPicPr>
          <p:cNvPr id="1026" name="Picture 2" descr="Actualizar Debian Estable a Tes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129" y="2296994"/>
            <a:ext cx="4508358" cy="197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017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3365</TotalTime>
  <Words>1419</Words>
  <Application>Microsoft Office PowerPoint</Application>
  <PresentationFormat>Panorámica</PresentationFormat>
  <Paragraphs>253</Paragraphs>
  <Slides>19</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19</vt:i4>
      </vt:variant>
    </vt:vector>
  </HeadingPairs>
  <TitlesOfParts>
    <vt:vector size="30" baseType="lpstr">
      <vt:lpstr>-apple-system</vt:lpstr>
      <vt:lpstr>Arial</vt:lpstr>
      <vt:lpstr>Arial Black</vt:lpstr>
      <vt:lpstr>Calibri</vt:lpstr>
      <vt:lpstr>Calibri Light</vt:lpstr>
      <vt:lpstr>Comic Sans MS</vt:lpstr>
      <vt:lpstr>Helvetica Neue</vt:lpstr>
      <vt:lpstr>neue-haas-grotesk-display</vt:lpstr>
      <vt:lpstr>Open Sans</vt:lpstr>
      <vt:lpstr>Times New Roman</vt:lpstr>
      <vt:lpstr>Tema de Office</vt:lpstr>
      <vt:lpstr>Presentación de PowerPoint</vt:lpstr>
      <vt:lpstr>Concepto</vt:lpstr>
      <vt:lpstr>Características del software libre</vt:lpstr>
      <vt:lpstr>Licencias.      </vt:lpstr>
      <vt:lpstr>Licencias.</vt:lpstr>
      <vt:lpstr>Licencia BSD.</vt:lpstr>
      <vt:lpstr>Licencia Público General GNU.</vt:lpstr>
      <vt:lpstr>Licencia MPL.</vt:lpstr>
      <vt:lpstr>Licencia DFSG.</vt:lpstr>
      <vt:lpstr>Sistemas operativos en la Comunidad de software</vt:lpstr>
      <vt:lpstr>Distros livianas</vt:lpstr>
      <vt:lpstr>Software Libre en Educación.</vt:lpstr>
      <vt:lpstr>Software Libre en Educación.</vt:lpstr>
      <vt:lpstr>Software Libre en Educación.</vt:lpstr>
      <vt:lpstr>Software Libre en Educación.</vt:lpstr>
      <vt:lpstr>Herramientas.</vt:lpstr>
      <vt:lpstr>Actividad</vt:lpstr>
      <vt:lpstr>Bibliografía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nestor</cp:lastModifiedBy>
  <cp:revision>97</cp:revision>
  <dcterms:created xsi:type="dcterms:W3CDTF">2020-03-16T18:27:16Z</dcterms:created>
  <dcterms:modified xsi:type="dcterms:W3CDTF">2020-10-06T21:10:39Z</dcterms:modified>
</cp:coreProperties>
</file>